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revisionInfo.xml" ContentType="application/vnd.ms-powerpoint.revisioninfo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2" r:id="rId3"/>
    <p:sldId id="258" r:id="rId4"/>
    <p:sldId id="305" r:id="rId5"/>
    <p:sldId id="306" r:id="rId6"/>
    <p:sldId id="346" r:id="rId7"/>
    <p:sldId id="347" r:id="rId8"/>
    <p:sldId id="310" r:id="rId9"/>
    <p:sldId id="311" r:id="rId10"/>
    <p:sldId id="348" r:id="rId11"/>
    <p:sldId id="314" r:id="rId12"/>
    <p:sldId id="351" r:id="rId13"/>
    <p:sldId id="317" r:id="rId14"/>
    <p:sldId id="318" r:id="rId15"/>
    <p:sldId id="319" r:id="rId16"/>
    <p:sldId id="320" r:id="rId17"/>
    <p:sldId id="352" r:id="rId18"/>
    <p:sldId id="322" r:id="rId19"/>
    <p:sldId id="332" r:id="rId20"/>
    <p:sldId id="333" r:id="rId21"/>
    <p:sldId id="334" r:id="rId22"/>
    <p:sldId id="335" r:id="rId23"/>
    <p:sldId id="336" r:id="rId24"/>
    <p:sldId id="353" r:id="rId25"/>
    <p:sldId id="350" r:id="rId26"/>
    <p:sldId id="327" r:id="rId27"/>
    <p:sldId id="329" r:id="rId28"/>
    <p:sldId id="354" r:id="rId29"/>
    <p:sldId id="355" r:id="rId30"/>
    <p:sldId id="356" r:id="rId31"/>
    <p:sldId id="280" r:id="rId3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826" autoAdjust="0"/>
  </p:normalViewPr>
  <p:slideViewPr>
    <p:cSldViewPr>
      <p:cViewPr>
        <p:scale>
          <a:sx n="80" d="100"/>
          <a:sy n="80" d="100"/>
        </p:scale>
        <p:origin x="-118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56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D0CA0B-1CBE-4C6B-8590-3BA7D36ACBAD}" type="doc">
      <dgm:prSet loTypeId="urn:microsoft.com/office/officeart/2005/8/layout/vList5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id-ID"/>
        </a:p>
      </dgm:t>
    </dgm:pt>
    <dgm:pt modelId="{E39E70D6-52A4-47CE-95EF-D5D858FA92E2}">
      <dgm:prSet phldrT="[Text]"/>
      <dgm:spPr/>
      <dgm:t>
        <a:bodyPr/>
        <a:lstStyle/>
        <a:p>
          <a:r>
            <a:rPr lang="id-ID" dirty="0">
              <a:latin typeface="Candara" pitchFamily="34" charset="0"/>
            </a:rPr>
            <a:t>Tugas</a:t>
          </a:r>
        </a:p>
      </dgm:t>
    </dgm:pt>
    <dgm:pt modelId="{DB331983-0703-4ED1-8250-5534AAE0728C}" type="parTrans" cxnId="{0B4C8505-DC28-4DE5-90B7-7F4D54DAB0E9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21A5974A-3F9D-473E-A119-538342C46DDC}" type="sibTrans" cxnId="{0B4C8505-DC28-4DE5-90B7-7F4D54DAB0E9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27229351-47F1-4C81-86BC-095D0E01739A}">
      <dgm:prSet phldrT="[Text]" custT="1"/>
      <dgm:spPr/>
      <dgm:t>
        <a:bodyPr/>
        <a:lstStyle/>
        <a:p>
          <a:endParaRPr lang="id-ID" sz="1000" b="1" dirty="0">
            <a:latin typeface="Candara" pitchFamily="34" charset="0"/>
          </a:endParaRPr>
        </a:p>
      </dgm:t>
    </dgm:pt>
    <dgm:pt modelId="{B4DF64DD-7088-4D8B-B114-C5A61275C87A}">
      <dgm:prSet phldrT="[Text]"/>
      <dgm:spPr/>
      <dgm:t>
        <a:bodyPr/>
        <a:lstStyle/>
        <a:p>
          <a:r>
            <a:rPr lang="id-ID" dirty="0">
              <a:latin typeface="Candara" pitchFamily="34" charset="0"/>
            </a:rPr>
            <a:t>Fungsi</a:t>
          </a:r>
        </a:p>
      </dgm:t>
    </dgm:pt>
    <dgm:pt modelId="{B2CC830D-B4E0-4B94-BDEF-CAD17B3C3E8D}" type="sibTrans" cxnId="{C0DC4CD5-2712-4201-B529-B6D5404B55C7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C23629DC-0F45-47AB-91AA-8ABAA1D9B0CF}" type="parTrans" cxnId="{C0DC4CD5-2712-4201-B529-B6D5404B55C7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AF282E15-573D-4EDB-83EC-DA083363B267}" type="sibTrans" cxnId="{921678E1-98BC-4F4C-AF1F-20040753550C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CCA297E3-1C4C-4EF6-AA89-BA9C699CB985}" type="parTrans" cxnId="{921678E1-98BC-4F4C-AF1F-20040753550C}">
      <dgm:prSet/>
      <dgm:spPr/>
      <dgm:t>
        <a:bodyPr/>
        <a:lstStyle/>
        <a:p>
          <a:endParaRPr lang="id-ID">
            <a:latin typeface="Candara" pitchFamily="34" charset="0"/>
          </a:endParaRPr>
        </a:p>
      </dgm:t>
    </dgm:pt>
    <dgm:pt modelId="{467D434C-71FD-41D9-B485-483CA2ACBFCD}">
      <dgm:prSet phldrT="[Text]" custT="1"/>
      <dgm:spPr/>
      <dgm:t>
        <a:bodyPr/>
        <a:lstStyle/>
        <a:p>
          <a:pPr algn="just"/>
          <a:r>
            <a:rPr lang="id-ID" sz="1400" dirty="0"/>
            <a:t>Kepala Dinas </a:t>
          </a:r>
          <a:r>
            <a:rPr lang="en-US" sz="1400" dirty="0" err="1"/>
            <a:t>mempunyai</a:t>
          </a:r>
          <a:r>
            <a:rPr lang="en-US" sz="1400" dirty="0"/>
            <a:t> </a:t>
          </a:r>
          <a:r>
            <a:rPr lang="en-US" sz="1400" dirty="0" err="1"/>
            <a:t>tugas</a:t>
          </a:r>
          <a:r>
            <a:rPr lang="en-US" sz="1400" dirty="0"/>
            <a:t> </a:t>
          </a:r>
          <a:r>
            <a:rPr lang="en-US" sz="1400" dirty="0" err="1"/>
            <a:t>membantu</a:t>
          </a:r>
          <a:r>
            <a:rPr lang="en-US" sz="1400" dirty="0"/>
            <a:t> </a:t>
          </a:r>
          <a:r>
            <a:rPr lang="en-US" sz="1400" dirty="0" err="1"/>
            <a:t>Bupati</a:t>
          </a:r>
          <a:r>
            <a:rPr lang="en-US" sz="1400" dirty="0"/>
            <a:t> </a:t>
          </a:r>
          <a:r>
            <a:rPr lang="id-ID" sz="1400" dirty="0"/>
            <a:t>memimpin dan </a:t>
          </a:r>
          <a:r>
            <a:rPr lang="en-US" sz="1400" dirty="0" err="1"/>
            <a:t>melaksanakan</a:t>
          </a:r>
          <a:r>
            <a:rPr lang="en-US" sz="1400" dirty="0"/>
            <a:t> </a:t>
          </a:r>
          <a:r>
            <a:rPr lang="en-US" sz="1400" dirty="0" err="1"/>
            <a:t>urusan</a:t>
          </a:r>
          <a:r>
            <a:rPr lang="en-US" sz="1400" dirty="0"/>
            <a:t> </a:t>
          </a:r>
          <a:r>
            <a:rPr lang="en-US" sz="1400" dirty="0" err="1"/>
            <a:t>pemerintahan</a:t>
          </a:r>
          <a:r>
            <a:rPr lang="en-US" sz="1400" dirty="0"/>
            <a:t> yang </a:t>
          </a:r>
          <a:r>
            <a:rPr lang="en-US" sz="1400" dirty="0" err="1"/>
            <a:t>menjadi</a:t>
          </a:r>
          <a:r>
            <a:rPr lang="en-US" sz="1400" dirty="0"/>
            <a:t> </a:t>
          </a:r>
          <a:r>
            <a:rPr lang="en-US" sz="1400" dirty="0" err="1"/>
            <a:t>kewenangan</a:t>
          </a:r>
          <a:r>
            <a:rPr lang="en-US" sz="1400" dirty="0"/>
            <a:t> </a:t>
          </a:r>
          <a:r>
            <a:rPr lang="en-US" sz="1400" dirty="0" err="1"/>
            <a:t>daerah</a:t>
          </a:r>
          <a:r>
            <a:rPr lang="en-US" sz="1400" dirty="0"/>
            <a:t> </a:t>
          </a:r>
          <a:r>
            <a:rPr lang="en-US" sz="1400" dirty="0" err="1"/>
            <a:t>dibidang</a:t>
          </a:r>
          <a:r>
            <a:rPr lang="en-US" sz="1400" dirty="0"/>
            <a:t> </a:t>
          </a:r>
          <a:r>
            <a:rPr lang="id-ID" sz="1400" dirty="0"/>
            <a:t>penanaman modal dan pelayanan terpadu satu pintu serta tugas pembantuan</a:t>
          </a:r>
          <a:endParaRPr lang="id-ID" sz="1400" b="1" dirty="0">
            <a:latin typeface="Candara" pitchFamily="34" charset="0"/>
          </a:endParaRPr>
        </a:p>
      </dgm:t>
    </dgm:pt>
    <dgm:pt modelId="{A7C499D5-5BFC-4D60-95FF-A5B62166ED62}" type="sibTrans" cxnId="{576D9062-23E2-4AE9-874E-D71C6B90818C}">
      <dgm:prSet/>
      <dgm:spPr/>
      <dgm:t>
        <a:bodyPr/>
        <a:lstStyle/>
        <a:p>
          <a:endParaRPr lang="en-US"/>
        </a:p>
      </dgm:t>
    </dgm:pt>
    <dgm:pt modelId="{C2031D10-06E2-4F43-B067-3D9D887B5244}" type="parTrans" cxnId="{576D9062-23E2-4AE9-874E-D71C6B90818C}">
      <dgm:prSet/>
      <dgm:spPr/>
      <dgm:t>
        <a:bodyPr/>
        <a:lstStyle/>
        <a:p>
          <a:endParaRPr lang="en-US"/>
        </a:p>
      </dgm:t>
    </dgm:pt>
    <dgm:pt modelId="{49117CCE-E197-46F6-91A5-3F3682AA30AC}">
      <dgm:prSet custT="1"/>
      <dgm:spPr/>
      <dgm:t>
        <a:bodyPr/>
        <a:lstStyle/>
        <a:p>
          <a:r>
            <a:rPr lang="en-US" sz="1200" dirty="0" err="1"/>
            <a:t>menetapkan</a:t>
          </a:r>
          <a:r>
            <a:rPr lang="en-US" sz="1200" dirty="0"/>
            <a:t> </a:t>
          </a:r>
          <a:r>
            <a:rPr lang="id-ID" sz="1200" dirty="0"/>
            <a:t>kebijakan teknis</a:t>
          </a:r>
          <a:r>
            <a:rPr lang="en-US" sz="1200" dirty="0"/>
            <a:t>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</a:t>
          </a:r>
          <a:endParaRPr lang="en-US" sz="1200" dirty="0"/>
        </a:p>
      </dgm:t>
    </dgm:pt>
    <dgm:pt modelId="{EBFE060D-067D-4BF7-B210-B0EE2B1FA4D3}" type="parTrans" cxnId="{07407931-DC0E-4AC4-9F78-77AA82244E7A}">
      <dgm:prSet/>
      <dgm:spPr/>
      <dgm:t>
        <a:bodyPr/>
        <a:lstStyle/>
        <a:p>
          <a:endParaRPr lang="en-US"/>
        </a:p>
      </dgm:t>
    </dgm:pt>
    <dgm:pt modelId="{3ECC7AA8-3B42-42D3-8140-1A731DA834BC}" type="sibTrans" cxnId="{07407931-DC0E-4AC4-9F78-77AA82244E7A}">
      <dgm:prSet/>
      <dgm:spPr/>
      <dgm:t>
        <a:bodyPr/>
        <a:lstStyle/>
        <a:p>
          <a:endParaRPr lang="en-US"/>
        </a:p>
      </dgm:t>
    </dgm:pt>
    <dgm:pt modelId="{C6324D57-8A07-45FB-9A68-879929CDF664}">
      <dgm:prSet custT="1"/>
      <dgm:spPr/>
      <dgm:t>
        <a:bodyPr/>
        <a:lstStyle/>
        <a:p>
          <a:r>
            <a:rPr lang="en-US" sz="1200" dirty="0" err="1"/>
            <a:t>memvalidasi</a:t>
          </a:r>
          <a:r>
            <a:rPr lang="en-US" sz="1200" dirty="0"/>
            <a:t> </a:t>
          </a:r>
          <a:r>
            <a:rPr lang="en-US" sz="1200" dirty="0" err="1"/>
            <a:t>penyusunan</a:t>
          </a:r>
          <a:r>
            <a:rPr lang="en-US" sz="1200" dirty="0"/>
            <a:t> </a:t>
          </a:r>
          <a:r>
            <a:rPr lang="en-US" sz="1200" dirty="0" err="1"/>
            <a:t>perencanaan</a:t>
          </a:r>
          <a:r>
            <a:rPr lang="id-ID" sz="1200" dirty="0"/>
            <a:t> program</a:t>
          </a:r>
          <a:r>
            <a:rPr lang="en-US" sz="1200" dirty="0"/>
            <a:t> </a:t>
          </a:r>
          <a:r>
            <a:rPr lang="en-US" sz="1200" dirty="0" err="1"/>
            <a:t>dan</a:t>
          </a:r>
          <a:r>
            <a:rPr lang="en-US" sz="1200" dirty="0"/>
            <a:t> </a:t>
          </a:r>
          <a:r>
            <a:rPr lang="en-US" sz="1200" dirty="0" err="1"/>
            <a:t>anggaran</a:t>
          </a:r>
          <a:r>
            <a:rPr lang="en-US" sz="1200" dirty="0"/>
            <a:t>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</a:t>
          </a:r>
          <a:endParaRPr lang="en-US" sz="1200" dirty="0"/>
        </a:p>
      </dgm:t>
    </dgm:pt>
    <dgm:pt modelId="{DF840AA8-4731-4E06-8FE1-2CA5F8033F20}" type="parTrans" cxnId="{A28F110E-018F-4F19-90E7-4857C5C575EA}">
      <dgm:prSet/>
      <dgm:spPr/>
      <dgm:t>
        <a:bodyPr/>
        <a:lstStyle/>
        <a:p>
          <a:endParaRPr lang="en-US"/>
        </a:p>
      </dgm:t>
    </dgm:pt>
    <dgm:pt modelId="{6C5B253B-2EA3-4801-903C-852BD1A610CA}" type="sibTrans" cxnId="{A28F110E-018F-4F19-90E7-4857C5C575EA}">
      <dgm:prSet/>
      <dgm:spPr/>
      <dgm:t>
        <a:bodyPr/>
        <a:lstStyle/>
        <a:p>
          <a:endParaRPr lang="en-US"/>
        </a:p>
      </dgm:t>
    </dgm:pt>
    <dgm:pt modelId="{7058FB73-F5C5-4757-9E3F-CFAB4BFEB196}">
      <dgm:prSet custT="1"/>
      <dgm:spPr/>
      <dgm:t>
        <a:bodyPr/>
        <a:lstStyle/>
        <a:p>
          <a:r>
            <a:rPr lang="en-US" sz="1200" dirty="0" err="1"/>
            <a:t>memimpin</a:t>
          </a:r>
          <a:r>
            <a:rPr lang="en-US" sz="1200" dirty="0"/>
            <a:t> </a:t>
          </a:r>
          <a:r>
            <a:rPr lang="en-US" sz="1200" dirty="0" err="1"/>
            <a:t>pelaksanaan</a:t>
          </a:r>
          <a:r>
            <a:rPr lang="en-US" sz="1200" dirty="0"/>
            <a:t>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 </a:t>
          </a:r>
          <a:endParaRPr lang="en-US" sz="1200" dirty="0"/>
        </a:p>
      </dgm:t>
    </dgm:pt>
    <dgm:pt modelId="{4E548127-1A55-4966-883A-664E06E834BD}" type="parTrans" cxnId="{C0E13AB1-D85E-43D4-8F92-47022E471839}">
      <dgm:prSet/>
      <dgm:spPr/>
      <dgm:t>
        <a:bodyPr/>
        <a:lstStyle/>
        <a:p>
          <a:endParaRPr lang="en-US"/>
        </a:p>
      </dgm:t>
    </dgm:pt>
    <dgm:pt modelId="{593F054F-9F33-470B-BAEC-E3194109886D}" type="sibTrans" cxnId="{C0E13AB1-D85E-43D4-8F92-47022E471839}">
      <dgm:prSet/>
      <dgm:spPr/>
      <dgm:t>
        <a:bodyPr/>
        <a:lstStyle/>
        <a:p>
          <a:endParaRPr lang="en-US"/>
        </a:p>
      </dgm:t>
    </dgm:pt>
    <dgm:pt modelId="{79170D34-921E-4831-9AC5-BC674DD8F629}">
      <dgm:prSet custT="1"/>
      <dgm:spPr/>
      <dgm:t>
        <a:bodyPr/>
        <a:lstStyle/>
        <a:p>
          <a:r>
            <a:rPr lang="en-US" sz="1200" dirty="0" err="1"/>
            <a:t>memimpin</a:t>
          </a:r>
          <a:r>
            <a:rPr lang="en-US" sz="1200" dirty="0"/>
            <a:t> </a:t>
          </a:r>
          <a:r>
            <a:rPr lang="id-ID" sz="1200" dirty="0"/>
            <a:t>pemantauan, evaluasi dan pelaporan atas pelaksanaan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</a:t>
          </a:r>
          <a:endParaRPr lang="en-US" sz="1200" dirty="0"/>
        </a:p>
      </dgm:t>
    </dgm:pt>
    <dgm:pt modelId="{DA72ADFF-39B1-4241-BB98-0A32F9D3FCA2}" type="parTrans" cxnId="{19B67E04-C408-4B0E-BD24-644079E09141}">
      <dgm:prSet/>
      <dgm:spPr/>
      <dgm:t>
        <a:bodyPr/>
        <a:lstStyle/>
        <a:p>
          <a:endParaRPr lang="en-US"/>
        </a:p>
      </dgm:t>
    </dgm:pt>
    <dgm:pt modelId="{5521E1D2-9855-4802-AC6E-499AB9A3B519}" type="sibTrans" cxnId="{19B67E04-C408-4B0E-BD24-644079E09141}">
      <dgm:prSet/>
      <dgm:spPr/>
      <dgm:t>
        <a:bodyPr/>
        <a:lstStyle/>
        <a:p>
          <a:endParaRPr lang="en-US"/>
        </a:p>
      </dgm:t>
    </dgm:pt>
    <dgm:pt modelId="{A5CB7E5D-8CE2-4C35-97F5-4A14083B0F75}">
      <dgm:prSet custT="1"/>
      <dgm:spPr/>
      <dgm:t>
        <a:bodyPr/>
        <a:lstStyle/>
        <a:p>
          <a:r>
            <a:rPr lang="en-US" sz="1200" dirty="0" err="1"/>
            <a:t>mengkoordinasi</a:t>
          </a:r>
          <a:r>
            <a:rPr lang="id-ID" sz="1200" dirty="0"/>
            <a:t> dan sinkronisasi pelaksanaan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</a:t>
          </a:r>
          <a:endParaRPr lang="en-US" sz="1200" dirty="0"/>
        </a:p>
      </dgm:t>
    </dgm:pt>
    <dgm:pt modelId="{FDF2679B-5BFF-40B2-A908-F3C2634C1EFB}" type="parTrans" cxnId="{D5C1DDFE-C8B0-4830-8DDC-81E7813DE86E}">
      <dgm:prSet/>
      <dgm:spPr/>
      <dgm:t>
        <a:bodyPr/>
        <a:lstStyle/>
        <a:p>
          <a:endParaRPr lang="en-US"/>
        </a:p>
      </dgm:t>
    </dgm:pt>
    <dgm:pt modelId="{BA5F1B61-4AEF-4A0D-B3D2-F27D54937B13}" type="sibTrans" cxnId="{D5C1DDFE-C8B0-4830-8DDC-81E7813DE86E}">
      <dgm:prSet/>
      <dgm:spPr/>
      <dgm:t>
        <a:bodyPr/>
        <a:lstStyle/>
        <a:p>
          <a:endParaRPr lang="en-US"/>
        </a:p>
      </dgm:t>
    </dgm:pt>
    <dgm:pt modelId="{3B63F543-2149-4163-9634-9856221C9923}">
      <dgm:prSet custT="1"/>
      <dgm:spPr/>
      <dgm:t>
        <a:bodyPr/>
        <a:lstStyle/>
        <a:p>
          <a:r>
            <a:rPr lang="en-US" sz="1200" dirty="0" err="1"/>
            <a:t>memimpin</a:t>
          </a:r>
          <a:r>
            <a:rPr lang="en-US" sz="1200" dirty="0"/>
            <a:t> </a:t>
          </a:r>
          <a:r>
            <a:rPr lang="id-ID" sz="1200" dirty="0"/>
            <a:t>pembinaan penyelenggaraan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pintu;</a:t>
          </a:r>
          <a:endParaRPr lang="en-US" sz="1200" dirty="0"/>
        </a:p>
      </dgm:t>
    </dgm:pt>
    <dgm:pt modelId="{A4B67791-336F-4338-948A-E81BFE4804D4}" type="parTrans" cxnId="{4B5BFE9F-02D3-4A11-A6D6-DD25E7B144AB}">
      <dgm:prSet/>
      <dgm:spPr/>
      <dgm:t>
        <a:bodyPr/>
        <a:lstStyle/>
        <a:p>
          <a:endParaRPr lang="en-US"/>
        </a:p>
      </dgm:t>
    </dgm:pt>
    <dgm:pt modelId="{DEA2349F-6ACB-4FCE-8945-5B83617E7B73}" type="sibTrans" cxnId="{4B5BFE9F-02D3-4A11-A6D6-DD25E7B144AB}">
      <dgm:prSet/>
      <dgm:spPr/>
      <dgm:t>
        <a:bodyPr/>
        <a:lstStyle/>
        <a:p>
          <a:endParaRPr lang="en-US"/>
        </a:p>
      </dgm:t>
    </dgm:pt>
    <dgm:pt modelId="{4661A869-D191-4F44-8B61-205CAF6373ED}">
      <dgm:prSet custT="1"/>
      <dgm:spPr/>
      <dgm:t>
        <a:bodyPr/>
        <a:lstStyle/>
        <a:p>
          <a:r>
            <a:rPr lang="en-US" sz="1200" dirty="0" err="1"/>
            <a:t>memimpin</a:t>
          </a:r>
          <a:r>
            <a:rPr lang="en-US" sz="1200" dirty="0"/>
            <a:t> </a:t>
          </a:r>
          <a:r>
            <a:rPr lang="en-US" sz="1200" dirty="0" err="1"/>
            <a:t>pelaksanaan</a:t>
          </a:r>
          <a:r>
            <a:rPr lang="id-ID" sz="1200" dirty="0"/>
            <a:t> administrasi </a:t>
          </a:r>
          <a:r>
            <a:rPr lang="en-US" sz="1200" dirty="0" err="1"/>
            <a:t>dibidang</a:t>
          </a:r>
          <a:r>
            <a:rPr lang="id-ID" sz="1200" dirty="0"/>
            <a:t> penanaman modal dan pelayanan terpadu satu pintu </a:t>
          </a:r>
          <a:r>
            <a:rPr lang="en-US" sz="1200" dirty="0" err="1"/>
            <a:t>daerah</a:t>
          </a:r>
          <a:r>
            <a:rPr lang="id-ID" sz="1200" dirty="0"/>
            <a:t>; </a:t>
          </a:r>
          <a:endParaRPr lang="en-US" sz="1200" dirty="0"/>
        </a:p>
      </dgm:t>
    </dgm:pt>
    <dgm:pt modelId="{B327E11C-4020-4989-8CCF-C1C5C475C873}" type="parTrans" cxnId="{6712F8C2-CDD5-4A9C-9742-881183096DCC}">
      <dgm:prSet/>
      <dgm:spPr/>
      <dgm:t>
        <a:bodyPr/>
        <a:lstStyle/>
        <a:p>
          <a:endParaRPr lang="en-US"/>
        </a:p>
      </dgm:t>
    </dgm:pt>
    <dgm:pt modelId="{4AB288D0-C508-4A44-8615-BB84CE9C650B}" type="sibTrans" cxnId="{6712F8C2-CDD5-4A9C-9742-881183096DCC}">
      <dgm:prSet/>
      <dgm:spPr/>
      <dgm:t>
        <a:bodyPr/>
        <a:lstStyle/>
        <a:p>
          <a:endParaRPr lang="en-US"/>
        </a:p>
      </dgm:t>
    </dgm:pt>
    <dgm:pt modelId="{9CE67003-B73A-4FBD-A246-20702DE6ABA9}">
      <dgm:prSet custT="1"/>
      <dgm:spPr/>
      <dgm:t>
        <a:bodyPr/>
        <a:lstStyle/>
        <a:p>
          <a:r>
            <a:rPr lang="en-US" sz="1200" dirty="0" err="1"/>
            <a:t>menyusun</a:t>
          </a:r>
          <a:r>
            <a:rPr lang="en-US" sz="1200" dirty="0"/>
            <a:t> </a:t>
          </a:r>
          <a:r>
            <a:rPr lang="en-US" sz="1200" dirty="0" err="1"/>
            <a:t>dan</a:t>
          </a:r>
          <a:r>
            <a:rPr lang="en-US" sz="1200" dirty="0"/>
            <a:t> </a:t>
          </a:r>
          <a:r>
            <a:rPr lang="en-US" sz="1200" dirty="0" err="1"/>
            <a:t>merumuskan</a:t>
          </a:r>
          <a:r>
            <a:rPr lang="en-US" sz="1200" dirty="0"/>
            <a:t> </a:t>
          </a:r>
          <a:r>
            <a:rPr lang="en-US" sz="1200" dirty="0" err="1"/>
            <a:t>laporan</a:t>
          </a:r>
          <a:r>
            <a:rPr lang="en-US" sz="1200" dirty="0"/>
            <a:t> </a:t>
          </a:r>
          <a:r>
            <a:rPr lang="en-US" sz="1200" dirty="0" err="1"/>
            <a:t>kinerja</a:t>
          </a:r>
          <a:r>
            <a:rPr lang="en-US" sz="1200" dirty="0"/>
            <a:t> </a:t>
          </a:r>
          <a:r>
            <a:rPr lang="en-US" sz="1200" dirty="0" err="1"/>
            <a:t>secara</a:t>
          </a:r>
          <a:r>
            <a:rPr lang="en-US" sz="1200" dirty="0"/>
            <a:t> </a:t>
          </a:r>
          <a:r>
            <a:rPr lang="en-US" sz="1200" dirty="0" err="1"/>
            <a:t>periodik</a:t>
          </a:r>
          <a:r>
            <a:rPr lang="en-US" sz="1200" dirty="0"/>
            <a:t> </a:t>
          </a:r>
          <a:r>
            <a:rPr lang="en-US" sz="1200" dirty="0" err="1"/>
            <a:t>kepada</a:t>
          </a:r>
          <a:r>
            <a:rPr lang="en-US" sz="1200" dirty="0"/>
            <a:t> </a:t>
          </a:r>
          <a:r>
            <a:rPr lang="en-US" sz="1200" dirty="0" err="1"/>
            <a:t>Bupati</a:t>
          </a:r>
          <a:r>
            <a:rPr lang="en-US" sz="1200" dirty="0"/>
            <a:t>; </a:t>
          </a:r>
          <a:r>
            <a:rPr lang="en-US" sz="1200" dirty="0" err="1"/>
            <a:t>dan</a:t>
          </a:r>
          <a:endParaRPr lang="en-US" sz="1200" dirty="0"/>
        </a:p>
      </dgm:t>
    </dgm:pt>
    <dgm:pt modelId="{1975AA6D-5E1E-477E-90ED-4CD8BEA722B1}" type="parTrans" cxnId="{004EF96F-3F39-4A83-B303-BD658F1A1B8C}">
      <dgm:prSet/>
      <dgm:spPr/>
      <dgm:t>
        <a:bodyPr/>
        <a:lstStyle/>
        <a:p>
          <a:endParaRPr lang="en-US"/>
        </a:p>
      </dgm:t>
    </dgm:pt>
    <dgm:pt modelId="{0D5096FE-A28A-4342-A559-B227C0907970}" type="sibTrans" cxnId="{004EF96F-3F39-4A83-B303-BD658F1A1B8C}">
      <dgm:prSet/>
      <dgm:spPr/>
      <dgm:t>
        <a:bodyPr/>
        <a:lstStyle/>
        <a:p>
          <a:endParaRPr lang="en-US"/>
        </a:p>
      </dgm:t>
    </dgm:pt>
    <dgm:pt modelId="{810005BC-5BF6-4B08-8ABB-1F04C6686F69}">
      <dgm:prSet custT="1"/>
      <dgm:spPr/>
      <dgm:t>
        <a:bodyPr/>
        <a:lstStyle/>
        <a:p>
          <a:r>
            <a:rPr lang="en-US" sz="1200" dirty="0" err="1"/>
            <a:t>melaksanakan</a:t>
          </a:r>
          <a:r>
            <a:rPr lang="en-US" sz="1200" dirty="0"/>
            <a:t> </a:t>
          </a:r>
          <a:r>
            <a:rPr lang="en-US" sz="1200" dirty="0" err="1"/>
            <a:t>tugas</a:t>
          </a:r>
          <a:r>
            <a:rPr lang="en-US" sz="1200" dirty="0"/>
            <a:t> lain yang </a:t>
          </a:r>
          <a:r>
            <a:rPr lang="en-US" sz="1200" dirty="0" err="1"/>
            <a:t>diberikan</a:t>
          </a:r>
          <a:r>
            <a:rPr lang="en-US" sz="1200" dirty="0"/>
            <a:t> </a:t>
          </a:r>
          <a:r>
            <a:rPr lang="en-US" sz="1200" dirty="0" err="1"/>
            <a:t>oleh</a:t>
          </a:r>
          <a:r>
            <a:rPr lang="en-US" sz="1200" dirty="0"/>
            <a:t> </a:t>
          </a:r>
          <a:r>
            <a:rPr lang="en-US" sz="1200" dirty="0" err="1"/>
            <a:t>Bupati</a:t>
          </a:r>
          <a:r>
            <a:rPr lang="en-US" sz="1200" dirty="0"/>
            <a:t> </a:t>
          </a:r>
          <a:r>
            <a:rPr lang="en-US" sz="1200" dirty="0" err="1"/>
            <a:t>sesuai</a:t>
          </a:r>
          <a:r>
            <a:rPr lang="en-US" sz="1200" dirty="0"/>
            <a:t> </a:t>
          </a:r>
          <a:r>
            <a:rPr lang="en-US" sz="1200" dirty="0" err="1"/>
            <a:t>dengan</a:t>
          </a:r>
          <a:r>
            <a:rPr lang="en-US" sz="1200" dirty="0"/>
            <a:t> </a:t>
          </a:r>
          <a:r>
            <a:rPr lang="en-US" sz="1200" dirty="0" err="1"/>
            <a:t>perundang-undangan</a:t>
          </a:r>
          <a:r>
            <a:rPr lang="en-US" sz="1200" dirty="0"/>
            <a:t>.</a:t>
          </a:r>
        </a:p>
      </dgm:t>
    </dgm:pt>
    <dgm:pt modelId="{DA6ECFCF-4339-44DF-9EEF-78DBC8EC5C29}" type="parTrans" cxnId="{E4014231-CC09-4D02-A069-30B9585FC1A5}">
      <dgm:prSet/>
      <dgm:spPr/>
      <dgm:t>
        <a:bodyPr/>
        <a:lstStyle/>
        <a:p>
          <a:endParaRPr lang="en-US"/>
        </a:p>
      </dgm:t>
    </dgm:pt>
    <dgm:pt modelId="{81D360A4-2B13-416A-99F8-9291F29B48A9}" type="sibTrans" cxnId="{E4014231-CC09-4D02-A069-30B9585FC1A5}">
      <dgm:prSet/>
      <dgm:spPr/>
      <dgm:t>
        <a:bodyPr/>
        <a:lstStyle/>
        <a:p>
          <a:endParaRPr lang="en-US"/>
        </a:p>
      </dgm:t>
    </dgm:pt>
    <dgm:pt modelId="{EA2BC99E-6B99-4B21-B0FE-88B967D47FEB}" type="pres">
      <dgm:prSet presAssocID="{36D0CA0B-1CBE-4C6B-8590-3BA7D36AC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F5ADA49-3460-4755-9998-804C98CE491A}" type="pres">
      <dgm:prSet presAssocID="{E39E70D6-52A4-47CE-95EF-D5D858FA92E2}" presName="linNode" presStyleCnt="0"/>
      <dgm:spPr/>
    </dgm:pt>
    <dgm:pt modelId="{D300FDA5-2D7C-4588-873A-5C269F95035C}" type="pres">
      <dgm:prSet presAssocID="{E39E70D6-52A4-47CE-95EF-D5D858FA92E2}" presName="parentText" presStyleLbl="node1" presStyleIdx="0" presStyleCnt="2" custScaleX="75498" custScaleY="340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37EF5D-85E4-424C-B6E8-5350588B9CFA}" type="pres">
      <dgm:prSet presAssocID="{E39E70D6-52A4-47CE-95EF-D5D858FA92E2}" presName="descendantText" presStyleLbl="alignAccFollowNode1" presStyleIdx="0" presStyleCnt="2" custScaleX="147736" custScaleY="436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9EDD1-0FB1-4863-A183-5AB22C0E7180}" type="pres">
      <dgm:prSet presAssocID="{21A5974A-3F9D-473E-A119-538342C46DDC}" presName="sp" presStyleCnt="0"/>
      <dgm:spPr/>
    </dgm:pt>
    <dgm:pt modelId="{2FF5EAFA-6003-48B8-A2FB-A9D36AE5A329}" type="pres">
      <dgm:prSet presAssocID="{B4DF64DD-7088-4D8B-B114-C5A61275C87A}" presName="linNode" presStyleCnt="0"/>
      <dgm:spPr/>
    </dgm:pt>
    <dgm:pt modelId="{9F2FB7E5-AEE6-47B4-AC71-0C3C328F0C3D}" type="pres">
      <dgm:prSet presAssocID="{B4DF64DD-7088-4D8B-B114-C5A61275C87A}" presName="parentText" presStyleLbl="node1" presStyleIdx="1" presStyleCnt="2" custScaleY="105138" custLinFactNeighborX="-14796" custLinFactNeighborY="-1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CE7FD-194C-4FA8-AD79-C12741F231EC}" type="pres">
      <dgm:prSet presAssocID="{B4DF64DD-7088-4D8B-B114-C5A61275C87A}" presName="descendantText" presStyleLbl="alignAccFollowNode1" presStyleIdx="1" presStyleCnt="2" custScaleX="212625" custScaleY="1365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5BFE9F-02D3-4A11-A6D6-DD25E7B144AB}" srcId="{B4DF64DD-7088-4D8B-B114-C5A61275C87A}" destId="{3B63F543-2149-4163-9634-9856221C9923}" srcOrd="6" destOrd="0" parTransId="{A4B67791-336F-4338-948A-E81BFE4804D4}" sibTransId="{DEA2349F-6ACB-4FCE-8945-5B83617E7B73}"/>
    <dgm:cxn modelId="{7D10F09C-033D-4E9D-B6B8-D2A3E9DDDD94}" type="presOf" srcId="{467D434C-71FD-41D9-B485-483CA2ACBFCD}" destId="{6937EF5D-85E4-424C-B6E8-5350588B9CFA}" srcOrd="0" destOrd="0" presId="urn:microsoft.com/office/officeart/2005/8/layout/vList5"/>
    <dgm:cxn modelId="{8996C7B1-2CE0-46D2-9DCB-CDAEA2254577}" type="presOf" srcId="{4661A869-D191-4F44-8B61-205CAF6373ED}" destId="{EEBCE7FD-194C-4FA8-AD79-C12741F231EC}" srcOrd="0" destOrd="7" presId="urn:microsoft.com/office/officeart/2005/8/layout/vList5"/>
    <dgm:cxn modelId="{C0E13AB1-D85E-43D4-8F92-47022E471839}" srcId="{B4DF64DD-7088-4D8B-B114-C5A61275C87A}" destId="{7058FB73-F5C5-4757-9E3F-CFAB4BFEB196}" srcOrd="3" destOrd="0" parTransId="{4E548127-1A55-4966-883A-664E06E834BD}" sibTransId="{593F054F-9F33-470B-BAEC-E3194109886D}"/>
    <dgm:cxn modelId="{6EDBE414-B224-40E5-8637-6CC55DDDB504}" type="presOf" srcId="{3B63F543-2149-4163-9634-9856221C9923}" destId="{EEBCE7FD-194C-4FA8-AD79-C12741F231EC}" srcOrd="0" destOrd="6" presId="urn:microsoft.com/office/officeart/2005/8/layout/vList5"/>
    <dgm:cxn modelId="{5412AB74-55F7-4FA4-81F2-59AD9D8F3DD6}" type="presOf" srcId="{9CE67003-B73A-4FBD-A246-20702DE6ABA9}" destId="{EEBCE7FD-194C-4FA8-AD79-C12741F231EC}" srcOrd="0" destOrd="8" presId="urn:microsoft.com/office/officeart/2005/8/layout/vList5"/>
    <dgm:cxn modelId="{0B4C8505-DC28-4DE5-90B7-7F4D54DAB0E9}" srcId="{36D0CA0B-1CBE-4C6B-8590-3BA7D36ACBAD}" destId="{E39E70D6-52A4-47CE-95EF-D5D858FA92E2}" srcOrd="0" destOrd="0" parTransId="{DB331983-0703-4ED1-8250-5534AAE0728C}" sibTransId="{21A5974A-3F9D-473E-A119-538342C46DDC}"/>
    <dgm:cxn modelId="{C0DC4CD5-2712-4201-B529-B6D5404B55C7}" srcId="{36D0CA0B-1CBE-4C6B-8590-3BA7D36ACBAD}" destId="{B4DF64DD-7088-4D8B-B114-C5A61275C87A}" srcOrd="1" destOrd="0" parTransId="{C23629DC-0F45-47AB-91AA-8ABAA1D9B0CF}" sibTransId="{B2CC830D-B4E0-4B94-BDEF-CAD17B3C3E8D}"/>
    <dgm:cxn modelId="{D7109100-47D1-432C-AAD6-2EF7A725CE76}" type="presOf" srcId="{B4DF64DD-7088-4D8B-B114-C5A61275C87A}" destId="{9F2FB7E5-AEE6-47B4-AC71-0C3C328F0C3D}" srcOrd="0" destOrd="0" presId="urn:microsoft.com/office/officeart/2005/8/layout/vList5"/>
    <dgm:cxn modelId="{6712F8C2-CDD5-4A9C-9742-881183096DCC}" srcId="{B4DF64DD-7088-4D8B-B114-C5A61275C87A}" destId="{4661A869-D191-4F44-8B61-205CAF6373ED}" srcOrd="7" destOrd="0" parTransId="{B327E11C-4020-4989-8CCF-C1C5C475C873}" sibTransId="{4AB288D0-C508-4A44-8615-BB84CE9C650B}"/>
    <dgm:cxn modelId="{576D9062-23E2-4AE9-874E-D71C6B90818C}" srcId="{E39E70D6-52A4-47CE-95EF-D5D858FA92E2}" destId="{467D434C-71FD-41D9-B485-483CA2ACBFCD}" srcOrd="0" destOrd="0" parTransId="{C2031D10-06E2-4F43-B067-3D9D887B5244}" sibTransId="{A7C499D5-5BFC-4D60-95FF-A5B62166ED62}"/>
    <dgm:cxn modelId="{E4728A96-1F23-44E2-BFE9-F7307220900C}" type="presOf" srcId="{810005BC-5BF6-4B08-8ABB-1F04C6686F69}" destId="{EEBCE7FD-194C-4FA8-AD79-C12741F231EC}" srcOrd="0" destOrd="9" presId="urn:microsoft.com/office/officeart/2005/8/layout/vList5"/>
    <dgm:cxn modelId="{D9E154DE-7390-43BE-8D2B-289F8E9AE049}" type="presOf" srcId="{36D0CA0B-1CBE-4C6B-8590-3BA7D36ACBAD}" destId="{EA2BC99E-6B99-4B21-B0FE-88B967D47FEB}" srcOrd="0" destOrd="0" presId="urn:microsoft.com/office/officeart/2005/8/layout/vList5"/>
    <dgm:cxn modelId="{921678E1-98BC-4F4C-AF1F-20040753550C}" srcId="{B4DF64DD-7088-4D8B-B114-C5A61275C87A}" destId="{27229351-47F1-4C81-86BC-095D0E01739A}" srcOrd="0" destOrd="0" parTransId="{CCA297E3-1C4C-4EF6-AA89-BA9C699CB985}" sibTransId="{AF282E15-573D-4EDB-83EC-DA083363B267}"/>
    <dgm:cxn modelId="{2DF73EB1-ADE5-43D4-8E52-9F75E9AFE899}" type="presOf" srcId="{79170D34-921E-4831-9AC5-BC674DD8F629}" destId="{EEBCE7FD-194C-4FA8-AD79-C12741F231EC}" srcOrd="0" destOrd="4" presId="urn:microsoft.com/office/officeart/2005/8/layout/vList5"/>
    <dgm:cxn modelId="{A826775A-7555-4AA0-8B6F-129A0C082223}" type="presOf" srcId="{C6324D57-8A07-45FB-9A68-879929CDF664}" destId="{EEBCE7FD-194C-4FA8-AD79-C12741F231EC}" srcOrd="0" destOrd="2" presId="urn:microsoft.com/office/officeart/2005/8/layout/vList5"/>
    <dgm:cxn modelId="{19B67E04-C408-4B0E-BD24-644079E09141}" srcId="{B4DF64DD-7088-4D8B-B114-C5A61275C87A}" destId="{79170D34-921E-4831-9AC5-BC674DD8F629}" srcOrd="4" destOrd="0" parTransId="{DA72ADFF-39B1-4241-BB98-0A32F9D3FCA2}" sibTransId="{5521E1D2-9855-4802-AC6E-499AB9A3B519}"/>
    <dgm:cxn modelId="{A28F110E-018F-4F19-90E7-4857C5C575EA}" srcId="{B4DF64DD-7088-4D8B-B114-C5A61275C87A}" destId="{C6324D57-8A07-45FB-9A68-879929CDF664}" srcOrd="2" destOrd="0" parTransId="{DF840AA8-4731-4E06-8FE1-2CA5F8033F20}" sibTransId="{6C5B253B-2EA3-4801-903C-852BD1A610CA}"/>
    <dgm:cxn modelId="{778E1A8B-1523-4E9A-BFD8-32B375805CCE}" type="presOf" srcId="{A5CB7E5D-8CE2-4C35-97F5-4A14083B0F75}" destId="{EEBCE7FD-194C-4FA8-AD79-C12741F231EC}" srcOrd="0" destOrd="5" presId="urn:microsoft.com/office/officeart/2005/8/layout/vList5"/>
    <dgm:cxn modelId="{07407931-DC0E-4AC4-9F78-77AA82244E7A}" srcId="{B4DF64DD-7088-4D8B-B114-C5A61275C87A}" destId="{49117CCE-E197-46F6-91A5-3F3682AA30AC}" srcOrd="1" destOrd="0" parTransId="{EBFE060D-067D-4BF7-B210-B0EE2B1FA4D3}" sibTransId="{3ECC7AA8-3B42-42D3-8140-1A731DA834BC}"/>
    <dgm:cxn modelId="{004EF96F-3F39-4A83-B303-BD658F1A1B8C}" srcId="{B4DF64DD-7088-4D8B-B114-C5A61275C87A}" destId="{9CE67003-B73A-4FBD-A246-20702DE6ABA9}" srcOrd="8" destOrd="0" parTransId="{1975AA6D-5E1E-477E-90ED-4CD8BEA722B1}" sibTransId="{0D5096FE-A28A-4342-A559-B227C0907970}"/>
    <dgm:cxn modelId="{E4014231-CC09-4D02-A069-30B9585FC1A5}" srcId="{B4DF64DD-7088-4D8B-B114-C5A61275C87A}" destId="{810005BC-5BF6-4B08-8ABB-1F04C6686F69}" srcOrd="9" destOrd="0" parTransId="{DA6ECFCF-4339-44DF-9EEF-78DBC8EC5C29}" sibTransId="{81D360A4-2B13-416A-99F8-9291F29B48A9}"/>
    <dgm:cxn modelId="{B587EF92-4EA3-4E40-9705-61C6E6550496}" type="presOf" srcId="{E39E70D6-52A4-47CE-95EF-D5D858FA92E2}" destId="{D300FDA5-2D7C-4588-873A-5C269F95035C}" srcOrd="0" destOrd="0" presId="urn:microsoft.com/office/officeart/2005/8/layout/vList5"/>
    <dgm:cxn modelId="{ABFB2FB5-6C7D-4FE4-B5B5-7F3B499A1316}" type="presOf" srcId="{49117CCE-E197-46F6-91A5-3F3682AA30AC}" destId="{EEBCE7FD-194C-4FA8-AD79-C12741F231EC}" srcOrd="0" destOrd="1" presId="urn:microsoft.com/office/officeart/2005/8/layout/vList5"/>
    <dgm:cxn modelId="{8EB46802-4951-4289-BCEC-3D79B8769333}" type="presOf" srcId="{27229351-47F1-4C81-86BC-095D0E01739A}" destId="{EEBCE7FD-194C-4FA8-AD79-C12741F231EC}" srcOrd="0" destOrd="0" presId="urn:microsoft.com/office/officeart/2005/8/layout/vList5"/>
    <dgm:cxn modelId="{F47DC9C3-A48D-4DAD-96E2-1314B6D98B40}" type="presOf" srcId="{7058FB73-F5C5-4757-9E3F-CFAB4BFEB196}" destId="{EEBCE7FD-194C-4FA8-AD79-C12741F231EC}" srcOrd="0" destOrd="3" presId="urn:microsoft.com/office/officeart/2005/8/layout/vList5"/>
    <dgm:cxn modelId="{D5C1DDFE-C8B0-4830-8DDC-81E7813DE86E}" srcId="{B4DF64DD-7088-4D8B-B114-C5A61275C87A}" destId="{A5CB7E5D-8CE2-4C35-97F5-4A14083B0F75}" srcOrd="5" destOrd="0" parTransId="{FDF2679B-5BFF-40B2-A908-F3C2634C1EFB}" sibTransId="{BA5F1B61-4AEF-4A0D-B3D2-F27D54937B13}"/>
    <dgm:cxn modelId="{90D1435B-5DB5-4C3F-9072-FBC8F2F2B6CF}" type="presParOf" srcId="{EA2BC99E-6B99-4B21-B0FE-88B967D47FEB}" destId="{5F5ADA49-3460-4755-9998-804C98CE491A}" srcOrd="0" destOrd="0" presId="urn:microsoft.com/office/officeart/2005/8/layout/vList5"/>
    <dgm:cxn modelId="{89AE7B6A-31D0-48C9-BDF4-C17E946F4182}" type="presParOf" srcId="{5F5ADA49-3460-4755-9998-804C98CE491A}" destId="{D300FDA5-2D7C-4588-873A-5C269F95035C}" srcOrd="0" destOrd="0" presId="urn:microsoft.com/office/officeart/2005/8/layout/vList5"/>
    <dgm:cxn modelId="{631BDB1F-4635-4F02-AAA4-F187CE915034}" type="presParOf" srcId="{5F5ADA49-3460-4755-9998-804C98CE491A}" destId="{6937EF5D-85E4-424C-B6E8-5350588B9CFA}" srcOrd="1" destOrd="0" presId="urn:microsoft.com/office/officeart/2005/8/layout/vList5"/>
    <dgm:cxn modelId="{BDC0ED4E-7853-438D-9CA8-06BD89BC1398}" type="presParOf" srcId="{EA2BC99E-6B99-4B21-B0FE-88B967D47FEB}" destId="{8C69EDD1-0FB1-4863-A183-5AB22C0E7180}" srcOrd="1" destOrd="0" presId="urn:microsoft.com/office/officeart/2005/8/layout/vList5"/>
    <dgm:cxn modelId="{571733CB-206E-415A-99FD-D0F1F2AD55CE}" type="presParOf" srcId="{EA2BC99E-6B99-4B21-B0FE-88B967D47FEB}" destId="{2FF5EAFA-6003-48B8-A2FB-A9D36AE5A329}" srcOrd="2" destOrd="0" presId="urn:microsoft.com/office/officeart/2005/8/layout/vList5"/>
    <dgm:cxn modelId="{C76E7691-9B90-40D7-9D68-0AEC051BBFB1}" type="presParOf" srcId="{2FF5EAFA-6003-48B8-A2FB-A9D36AE5A329}" destId="{9F2FB7E5-AEE6-47B4-AC71-0C3C328F0C3D}" srcOrd="0" destOrd="0" presId="urn:microsoft.com/office/officeart/2005/8/layout/vList5"/>
    <dgm:cxn modelId="{EB44B502-5DDB-4F39-9AD8-856444F6007E}" type="presParOf" srcId="{2FF5EAFA-6003-48B8-A2FB-A9D36AE5A329}" destId="{EEBCE7FD-194C-4FA8-AD79-C12741F231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C46A264-A130-483D-AE34-10036068D54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231157A6-622E-4D68-B916-623FFAF81D28}">
      <dgm:prSet phldrT="[Text]" custT="1"/>
      <dgm:spPr/>
      <dgm:t>
        <a:bodyPr/>
        <a:lstStyle/>
        <a:p>
          <a:r>
            <a:rPr lang="id-ID" sz="2800" b="1" dirty="0">
              <a:solidFill>
                <a:schemeClr val="tx1"/>
              </a:solidFill>
            </a:rPr>
            <a:t>Terjadi peningkatan</a:t>
          </a:r>
        </a:p>
      </dgm:t>
    </dgm:pt>
    <dgm:pt modelId="{40FBCDAE-0453-419F-AF6F-FB2CE3BB12F4}" type="parTrans" cxnId="{08693C24-65FC-48E3-960A-491CE23B2944}">
      <dgm:prSet/>
      <dgm:spPr/>
      <dgm:t>
        <a:bodyPr/>
        <a:lstStyle/>
        <a:p>
          <a:endParaRPr lang="id-ID"/>
        </a:p>
      </dgm:t>
    </dgm:pt>
    <dgm:pt modelId="{D2D70AB8-DE2C-4128-892F-D881BAB14DD6}" type="sibTrans" cxnId="{08693C24-65FC-48E3-960A-491CE23B2944}">
      <dgm:prSet/>
      <dgm:spPr/>
      <dgm:t>
        <a:bodyPr/>
        <a:lstStyle/>
        <a:p>
          <a:endParaRPr lang="id-ID"/>
        </a:p>
      </dgm:t>
    </dgm:pt>
    <dgm:pt modelId="{089AB9C0-FDC4-474D-BBD5-AC8BE7B613D8}">
      <dgm:prSet phldrT="[Text]" custT="1"/>
      <dgm:spPr/>
      <dgm:t>
        <a:bodyPr/>
        <a:lstStyle/>
        <a:p>
          <a:pPr algn="l"/>
          <a:r>
            <a:rPr lang="id-ID" sz="1100" dirty="0">
              <a:solidFill>
                <a:schemeClr val="tx1"/>
              </a:solidFill>
            </a:rPr>
            <a:t>Capaian dan realisasi penyelesaian ijin yang tepat waktu pada tahun 2015   (n-1) sebesar 91,45% dari target 100%</a:t>
          </a:r>
        </a:p>
      </dgm:t>
    </dgm:pt>
    <dgm:pt modelId="{B54F32AB-5B2A-4389-9B58-7EC7B9334A55}" type="parTrans" cxnId="{B76496DB-DCF6-4B97-AD61-A04B05ABBE53}">
      <dgm:prSet/>
      <dgm:spPr/>
      <dgm:t>
        <a:bodyPr/>
        <a:lstStyle/>
        <a:p>
          <a:endParaRPr lang="id-ID"/>
        </a:p>
      </dgm:t>
    </dgm:pt>
    <dgm:pt modelId="{F3F05554-18F4-4C89-9C9C-4E6829D28253}" type="sibTrans" cxnId="{B76496DB-DCF6-4B97-AD61-A04B05ABBE53}">
      <dgm:prSet/>
      <dgm:spPr/>
      <dgm:t>
        <a:bodyPr/>
        <a:lstStyle/>
        <a:p>
          <a:endParaRPr lang="id-ID"/>
        </a:p>
      </dgm:t>
    </dgm:pt>
    <dgm:pt modelId="{4B181470-87BF-4B7F-B1EE-8A17EF55156D}">
      <dgm:prSet phldrT="[Text]" custT="1"/>
      <dgm:spPr/>
      <dgm:t>
        <a:bodyPr/>
        <a:lstStyle/>
        <a:p>
          <a:pPr algn="l"/>
          <a:r>
            <a:rPr lang="id-ID" sz="1100" dirty="0">
              <a:solidFill>
                <a:schemeClr val="tx1"/>
              </a:solidFill>
            </a:rPr>
            <a:t>Capaian dan realisasi penyelesaian ijin yang tepat waktu pada tahun 2016 (n) sebesar 95,40% dari target 100% </a:t>
          </a:r>
        </a:p>
      </dgm:t>
    </dgm:pt>
    <dgm:pt modelId="{818AF4DC-C04F-4F65-96AC-E88A9D48E493}" type="parTrans" cxnId="{E594E8FC-F0FA-41A3-978B-3194C5754E9E}">
      <dgm:prSet/>
      <dgm:spPr/>
      <dgm:t>
        <a:bodyPr/>
        <a:lstStyle/>
        <a:p>
          <a:endParaRPr lang="id-ID"/>
        </a:p>
      </dgm:t>
    </dgm:pt>
    <dgm:pt modelId="{818A6735-A49F-4874-AA86-976154D8E448}" type="sibTrans" cxnId="{E594E8FC-F0FA-41A3-978B-3194C5754E9E}">
      <dgm:prSet/>
      <dgm:spPr/>
      <dgm:t>
        <a:bodyPr/>
        <a:lstStyle/>
        <a:p>
          <a:endParaRPr lang="id-ID"/>
        </a:p>
      </dgm:t>
    </dgm:pt>
    <dgm:pt modelId="{14E79984-C413-4684-986B-3CA40A7F0E8D}">
      <dgm:prSet phldrT="[Text]" custT="1"/>
      <dgm:spPr/>
      <dgm:t>
        <a:bodyPr/>
        <a:lstStyle/>
        <a:p>
          <a:pPr marL="176213" indent="-176213" algn="l"/>
          <a:r>
            <a:rPr lang="id-ID" sz="1100" dirty="0">
              <a:solidFill>
                <a:schemeClr val="tx1"/>
              </a:solidFill>
            </a:rPr>
            <a:t>    Terjadi peningkatan prosentase pada ketepatan waktu penyelesaian ijin usaha sebesar 3,95% pada tahun 2016 dibandingkan dengan tahun 2015</a:t>
          </a:r>
        </a:p>
      </dgm:t>
    </dgm:pt>
    <dgm:pt modelId="{81204BBB-EC18-4437-8901-C77C9FE265E9}" type="parTrans" cxnId="{64C8E598-35A8-4B6B-95E3-C4C4AB491024}">
      <dgm:prSet/>
      <dgm:spPr/>
      <dgm:t>
        <a:bodyPr/>
        <a:lstStyle/>
        <a:p>
          <a:endParaRPr lang="id-ID"/>
        </a:p>
      </dgm:t>
    </dgm:pt>
    <dgm:pt modelId="{EA04C551-4288-446D-988B-C5C84533E5B5}" type="sibTrans" cxnId="{64C8E598-35A8-4B6B-95E3-C4C4AB491024}">
      <dgm:prSet/>
      <dgm:spPr/>
      <dgm:t>
        <a:bodyPr/>
        <a:lstStyle/>
        <a:p>
          <a:endParaRPr lang="id-ID"/>
        </a:p>
      </dgm:t>
    </dgm:pt>
    <dgm:pt modelId="{7A31734D-FD10-4E6B-BD3D-D31C28172931}" type="pres">
      <dgm:prSet presAssocID="{4C46A264-A130-483D-AE34-10036068D54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2BB3F82-D09C-4647-820E-129CE8327083}" type="pres">
      <dgm:prSet presAssocID="{231157A6-622E-4D68-B916-623FFAF81D28}" presName="root" presStyleCnt="0">
        <dgm:presLayoutVars>
          <dgm:chMax/>
          <dgm:chPref val="4"/>
        </dgm:presLayoutVars>
      </dgm:prSet>
      <dgm:spPr/>
    </dgm:pt>
    <dgm:pt modelId="{BEA5777B-FB09-4A3E-A0D8-9F1EBA350876}" type="pres">
      <dgm:prSet presAssocID="{231157A6-622E-4D68-B916-623FFAF81D28}" presName="rootComposite" presStyleCnt="0">
        <dgm:presLayoutVars/>
      </dgm:prSet>
      <dgm:spPr/>
    </dgm:pt>
    <dgm:pt modelId="{F06BD41C-17C5-4AD4-A0F2-006ACF87C8EC}" type="pres">
      <dgm:prSet presAssocID="{231157A6-622E-4D68-B916-623FFAF81D28}" presName="rootText" presStyleLbl="node0" presStyleIdx="0" presStyleCnt="1" custScaleY="71517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8345D881-F1C5-4BBC-A4EF-ED5750E91B97}" type="pres">
      <dgm:prSet presAssocID="{231157A6-622E-4D68-B916-623FFAF81D28}" presName="childShape" presStyleCnt="0">
        <dgm:presLayoutVars>
          <dgm:chMax val="0"/>
          <dgm:chPref val="0"/>
        </dgm:presLayoutVars>
      </dgm:prSet>
      <dgm:spPr/>
    </dgm:pt>
    <dgm:pt modelId="{531693FD-7623-4141-9CC9-9B55E4EAF514}" type="pres">
      <dgm:prSet presAssocID="{089AB9C0-FDC4-474D-BBD5-AC8BE7B613D8}" presName="childComposite" presStyleCnt="0">
        <dgm:presLayoutVars>
          <dgm:chMax val="0"/>
          <dgm:chPref val="0"/>
        </dgm:presLayoutVars>
      </dgm:prSet>
      <dgm:spPr/>
    </dgm:pt>
    <dgm:pt modelId="{B7D489E0-1B66-4062-B992-81A4040DF44C}" type="pres">
      <dgm:prSet presAssocID="{089AB9C0-FDC4-474D-BBD5-AC8BE7B613D8}" presName="Image" presStyleLbl="node1" presStyleIdx="0" presStyleCnt="3" custLinFactNeighborX="-31386" custLinFactNeighborY="1307"/>
      <dgm:spPr/>
    </dgm:pt>
    <dgm:pt modelId="{45F556A6-B75B-4CEA-93FB-6BF266F7FB62}" type="pres">
      <dgm:prSet presAssocID="{089AB9C0-FDC4-474D-BBD5-AC8BE7B613D8}" presName="childText" presStyleLbl="lnNode1" presStyleIdx="0" presStyleCnt="3" custScaleX="1072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4DAD6-2194-4992-9CC2-3CAC8D26B14A}" type="pres">
      <dgm:prSet presAssocID="{4B181470-87BF-4B7F-B1EE-8A17EF55156D}" presName="childComposite" presStyleCnt="0">
        <dgm:presLayoutVars>
          <dgm:chMax val="0"/>
          <dgm:chPref val="0"/>
        </dgm:presLayoutVars>
      </dgm:prSet>
      <dgm:spPr/>
    </dgm:pt>
    <dgm:pt modelId="{73DC3B50-E65E-49F1-9A78-375440B2D256}" type="pres">
      <dgm:prSet presAssocID="{4B181470-87BF-4B7F-B1EE-8A17EF55156D}" presName="Image" presStyleLbl="node1" presStyleIdx="1" presStyleCnt="3" custLinFactNeighborX="-46638" custLinFactNeighborY="2581"/>
      <dgm:spPr/>
    </dgm:pt>
    <dgm:pt modelId="{A6082FA0-3439-495D-8D30-A949DE9A265F}" type="pres">
      <dgm:prSet presAssocID="{4B181470-87BF-4B7F-B1EE-8A17EF55156D}" presName="childText" presStyleLbl="lnNode1" presStyleIdx="1" presStyleCnt="3" custScaleX="108829" custScaleY="89797" custLinFactNeighborX="568" custLinFactNeighborY="-4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C56571-4EC6-48E6-8647-28EC82DB0024}" type="pres">
      <dgm:prSet presAssocID="{14E79984-C413-4684-986B-3CA40A7F0E8D}" presName="childComposite" presStyleCnt="0">
        <dgm:presLayoutVars>
          <dgm:chMax val="0"/>
          <dgm:chPref val="0"/>
        </dgm:presLayoutVars>
      </dgm:prSet>
      <dgm:spPr/>
    </dgm:pt>
    <dgm:pt modelId="{1BDF296A-251D-42BF-BB95-3E1C984A6FBA}" type="pres">
      <dgm:prSet presAssocID="{14E79984-C413-4684-986B-3CA40A7F0E8D}" presName="Image" presStyleLbl="node1" presStyleIdx="2" presStyleCnt="3" custLinFactNeighborX="-46638" custLinFactNeighborY="-5333"/>
      <dgm:spPr/>
    </dgm:pt>
    <dgm:pt modelId="{F08C1429-6CF5-4EFB-8E3E-15FE05F2D348}" type="pres">
      <dgm:prSet presAssocID="{14E79984-C413-4684-986B-3CA40A7F0E8D}" presName="childText" presStyleLbl="lnNode1" presStyleIdx="2" presStyleCnt="3" custScaleX="107513" custScaleY="82815" custLinFactNeighborX="1374" custLinFactNeighborY="-70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9E3E52-AAAF-4F86-8335-9062F07775D7}" type="presOf" srcId="{14E79984-C413-4684-986B-3CA40A7F0E8D}" destId="{F08C1429-6CF5-4EFB-8E3E-15FE05F2D348}" srcOrd="0" destOrd="0" presId="urn:microsoft.com/office/officeart/2008/layout/PictureAccentList"/>
    <dgm:cxn modelId="{B76496DB-DCF6-4B97-AD61-A04B05ABBE53}" srcId="{231157A6-622E-4D68-B916-623FFAF81D28}" destId="{089AB9C0-FDC4-474D-BBD5-AC8BE7B613D8}" srcOrd="0" destOrd="0" parTransId="{B54F32AB-5B2A-4389-9B58-7EC7B9334A55}" sibTransId="{F3F05554-18F4-4C89-9C9C-4E6829D28253}"/>
    <dgm:cxn modelId="{64C8E598-35A8-4B6B-95E3-C4C4AB491024}" srcId="{231157A6-622E-4D68-B916-623FFAF81D28}" destId="{14E79984-C413-4684-986B-3CA40A7F0E8D}" srcOrd="2" destOrd="0" parTransId="{81204BBB-EC18-4437-8901-C77C9FE265E9}" sibTransId="{EA04C551-4288-446D-988B-C5C84533E5B5}"/>
    <dgm:cxn modelId="{21C43513-18B3-48E3-AA5D-BEAD3643F8B2}" type="presOf" srcId="{089AB9C0-FDC4-474D-BBD5-AC8BE7B613D8}" destId="{45F556A6-B75B-4CEA-93FB-6BF266F7FB62}" srcOrd="0" destOrd="0" presId="urn:microsoft.com/office/officeart/2008/layout/PictureAccentList"/>
    <dgm:cxn modelId="{4872FF16-02C3-4B79-AE11-05906ED4B5E2}" type="presOf" srcId="{4B181470-87BF-4B7F-B1EE-8A17EF55156D}" destId="{A6082FA0-3439-495D-8D30-A949DE9A265F}" srcOrd="0" destOrd="0" presId="urn:microsoft.com/office/officeart/2008/layout/PictureAccentList"/>
    <dgm:cxn modelId="{6FB054AA-FA55-41CA-A389-6B3C072060DB}" type="presOf" srcId="{231157A6-622E-4D68-B916-623FFAF81D28}" destId="{F06BD41C-17C5-4AD4-A0F2-006ACF87C8EC}" srcOrd="0" destOrd="0" presId="urn:microsoft.com/office/officeart/2008/layout/PictureAccentList"/>
    <dgm:cxn modelId="{D21BABBE-03C0-407A-8F92-3C71397CD648}" type="presOf" srcId="{4C46A264-A130-483D-AE34-10036068D54E}" destId="{7A31734D-FD10-4E6B-BD3D-D31C28172931}" srcOrd="0" destOrd="0" presId="urn:microsoft.com/office/officeart/2008/layout/PictureAccentList"/>
    <dgm:cxn modelId="{08693C24-65FC-48E3-960A-491CE23B2944}" srcId="{4C46A264-A130-483D-AE34-10036068D54E}" destId="{231157A6-622E-4D68-B916-623FFAF81D28}" srcOrd="0" destOrd="0" parTransId="{40FBCDAE-0453-419F-AF6F-FB2CE3BB12F4}" sibTransId="{D2D70AB8-DE2C-4128-892F-D881BAB14DD6}"/>
    <dgm:cxn modelId="{E594E8FC-F0FA-41A3-978B-3194C5754E9E}" srcId="{231157A6-622E-4D68-B916-623FFAF81D28}" destId="{4B181470-87BF-4B7F-B1EE-8A17EF55156D}" srcOrd="1" destOrd="0" parTransId="{818AF4DC-C04F-4F65-96AC-E88A9D48E493}" sibTransId="{818A6735-A49F-4874-AA86-976154D8E448}"/>
    <dgm:cxn modelId="{3619DF65-78CD-40CE-B1F6-092A8506D72E}" type="presParOf" srcId="{7A31734D-FD10-4E6B-BD3D-D31C28172931}" destId="{B2BB3F82-D09C-4647-820E-129CE8327083}" srcOrd="0" destOrd="0" presId="urn:microsoft.com/office/officeart/2008/layout/PictureAccentList"/>
    <dgm:cxn modelId="{1E151D12-93C8-49AA-A6DD-BC437D443861}" type="presParOf" srcId="{B2BB3F82-D09C-4647-820E-129CE8327083}" destId="{BEA5777B-FB09-4A3E-A0D8-9F1EBA350876}" srcOrd="0" destOrd="0" presId="urn:microsoft.com/office/officeart/2008/layout/PictureAccentList"/>
    <dgm:cxn modelId="{DD474734-85DE-4329-821E-7B989547A8F8}" type="presParOf" srcId="{BEA5777B-FB09-4A3E-A0D8-9F1EBA350876}" destId="{F06BD41C-17C5-4AD4-A0F2-006ACF87C8EC}" srcOrd="0" destOrd="0" presId="urn:microsoft.com/office/officeart/2008/layout/PictureAccentList"/>
    <dgm:cxn modelId="{C4B7D683-25EA-4BD3-8A8F-84242B105CBE}" type="presParOf" srcId="{B2BB3F82-D09C-4647-820E-129CE8327083}" destId="{8345D881-F1C5-4BBC-A4EF-ED5750E91B97}" srcOrd="1" destOrd="0" presId="urn:microsoft.com/office/officeart/2008/layout/PictureAccentList"/>
    <dgm:cxn modelId="{2B9877DC-E222-44B3-A2BD-D61E87565A55}" type="presParOf" srcId="{8345D881-F1C5-4BBC-A4EF-ED5750E91B97}" destId="{531693FD-7623-4141-9CC9-9B55E4EAF514}" srcOrd="0" destOrd="0" presId="urn:microsoft.com/office/officeart/2008/layout/PictureAccentList"/>
    <dgm:cxn modelId="{D804577F-2C86-4854-8F18-A54434258CE2}" type="presParOf" srcId="{531693FD-7623-4141-9CC9-9B55E4EAF514}" destId="{B7D489E0-1B66-4062-B992-81A4040DF44C}" srcOrd="0" destOrd="0" presId="urn:microsoft.com/office/officeart/2008/layout/PictureAccentList"/>
    <dgm:cxn modelId="{989396D9-1D97-454F-9A02-63433057CB8E}" type="presParOf" srcId="{531693FD-7623-4141-9CC9-9B55E4EAF514}" destId="{45F556A6-B75B-4CEA-93FB-6BF266F7FB62}" srcOrd="1" destOrd="0" presId="urn:microsoft.com/office/officeart/2008/layout/PictureAccentList"/>
    <dgm:cxn modelId="{1F316137-D098-4CE8-A67D-52BBF446ECB6}" type="presParOf" srcId="{8345D881-F1C5-4BBC-A4EF-ED5750E91B97}" destId="{8194DAD6-2194-4992-9CC2-3CAC8D26B14A}" srcOrd="1" destOrd="0" presId="urn:microsoft.com/office/officeart/2008/layout/PictureAccentList"/>
    <dgm:cxn modelId="{7EF5A29D-5E92-45DB-8F74-70B77D3538FA}" type="presParOf" srcId="{8194DAD6-2194-4992-9CC2-3CAC8D26B14A}" destId="{73DC3B50-E65E-49F1-9A78-375440B2D256}" srcOrd="0" destOrd="0" presId="urn:microsoft.com/office/officeart/2008/layout/PictureAccentList"/>
    <dgm:cxn modelId="{0C3F435F-72EC-4BCF-BCC6-B1A35BC50BC3}" type="presParOf" srcId="{8194DAD6-2194-4992-9CC2-3CAC8D26B14A}" destId="{A6082FA0-3439-495D-8D30-A949DE9A265F}" srcOrd="1" destOrd="0" presId="urn:microsoft.com/office/officeart/2008/layout/PictureAccentList"/>
    <dgm:cxn modelId="{59F398B4-50BC-4EBA-82FE-0EB96D2D6D1A}" type="presParOf" srcId="{8345D881-F1C5-4BBC-A4EF-ED5750E91B97}" destId="{9CC56571-4EC6-48E6-8647-28EC82DB0024}" srcOrd="2" destOrd="0" presId="urn:microsoft.com/office/officeart/2008/layout/PictureAccentList"/>
    <dgm:cxn modelId="{DA17CC8E-3FB9-4B91-9583-9E1D143B1F08}" type="presParOf" srcId="{9CC56571-4EC6-48E6-8647-28EC82DB0024}" destId="{1BDF296A-251D-42BF-BB95-3E1C984A6FBA}" srcOrd="0" destOrd="0" presId="urn:microsoft.com/office/officeart/2008/layout/PictureAccentList"/>
    <dgm:cxn modelId="{D07B4CFA-D3A2-4813-91A9-AEDB82CECD64}" type="presParOf" srcId="{9CC56571-4EC6-48E6-8647-28EC82DB0024}" destId="{F08C1429-6CF5-4EFB-8E3E-15FE05F2D348}" srcOrd="1" destOrd="0" presId="urn:microsoft.com/office/officeart/2008/layout/PictureAccentList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B1CBB6-263D-4D9B-A0EC-20BB92072F69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</dgm:pt>
    <dgm:pt modelId="{ECDE8DA0-6FD5-4642-A2B5-94C62332ACF8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Jumlah Ijin dengan survey tahun 2015</a:t>
          </a:r>
        </a:p>
      </dgm:t>
    </dgm:pt>
    <dgm:pt modelId="{1CCF5F7F-4920-4676-89DA-2464BDBCF896}" type="parTrans" cxnId="{50748357-C9A7-4BD2-AF8F-811C33739A36}">
      <dgm:prSet/>
      <dgm:spPr/>
      <dgm:t>
        <a:bodyPr/>
        <a:lstStyle/>
        <a:p>
          <a:endParaRPr lang="id-ID"/>
        </a:p>
      </dgm:t>
    </dgm:pt>
    <dgm:pt modelId="{540D753B-9A13-4A59-B54B-95EDE5730D9A}" type="sibTrans" cxnId="{50748357-C9A7-4BD2-AF8F-811C33739A36}">
      <dgm:prSet/>
      <dgm:spPr/>
      <dgm:t>
        <a:bodyPr/>
        <a:lstStyle/>
        <a:p>
          <a:endParaRPr lang="id-ID"/>
        </a:p>
      </dgm:t>
    </dgm:pt>
    <dgm:pt modelId="{F8DED4BB-9D5F-4609-BCC3-A33DC1E4B93D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Jumlah Ijin dengan survey tahun 2016</a:t>
          </a:r>
        </a:p>
      </dgm:t>
    </dgm:pt>
    <dgm:pt modelId="{85D53538-3833-4E55-BD3B-CDDC7B668192}" type="parTrans" cxnId="{54404506-489A-4BF5-8443-4306C229C603}">
      <dgm:prSet/>
      <dgm:spPr/>
      <dgm:t>
        <a:bodyPr/>
        <a:lstStyle/>
        <a:p>
          <a:endParaRPr lang="id-ID"/>
        </a:p>
      </dgm:t>
    </dgm:pt>
    <dgm:pt modelId="{C1151E27-D6E5-470F-84F3-A601C8E3888E}" type="sibTrans" cxnId="{54404506-489A-4BF5-8443-4306C229C603}">
      <dgm:prSet/>
      <dgm:spPr/>
      <dgm:t>
        <a:bodyPr/>
        <a:lstStyle/>
        <a:p>
          <a:endParaRPr lang="id-ID"/>
        </a:p>
      </dgm:t>
    </dgm:pt>
    <dgm:pt modelId="{C9973DF0-F43C-4CAA-AEBD-0B9D756F2D3E}">
      <dgm:prSet/>
      <dgm:spPr/>
      <dgm:t>
        <a:bodyPr/>
        <a:lstStyle/>
        <a:p>
          <a:r>
            <a:rPr lang="id-ID" dirty="0"/>
            <a:t>532 ijin</a:t>
          </a:r>
        </a:p>
      </dgm:t>
    </dgm:pt>
    <dgm:pt modelId="{30721504-BED2-4414-874C-8031EFD7518F}" type="parTrans" cxnId="{8E8A1934-CC52-40C3-B208-C4E3DB9B205B}">
      <dgm:prSet/>
      <dgm:spPr/>
      <dgm:t>
        <a:bodyPr/>
        <a:lstStyle/>
        <a:p>
          <a:endParaRPr lang="id-ID"/>
        </a:p>
      </dgm:t>
    </dgm:pt>
    <dgm:pt modelId="{2DB8347C-D1EF-421A-B6A5-64E1D3881C58}" type="sibTrans" cxnId="{8E8A1934-CC52-40C3-B208-C4E3DB9B205B}">
      <dgm:prSet/>
      <dgm:spPr/>
      <dgm:t>
        <a:bodyPr/>
        <a:lstStyle/>
        <a:p>
          <a:endParaRPr lang="id-ID"/>
        </a:p>
      </dgm:t>
    </dgm:pt>
    <dgm:pt modelId="{14144D70-F7B7-4582-8914-05CBE798266C}">
      <dgm:prSet/>
      <dgm:spPr/>
      <dgm:t>
        <a:bodyPr/>
        <a:lstStyle/>
        <a:p>
          <a:r>
            <a:rPr lang="id-ID" dirty="0"/>
            <a:t>924 ijin</a:t>
          </a:r>
        </a:p>
      </dgm:t>
    </dgm:pt>
    <dgm:pt modelId="{48EEFB7E-D84E-42D8-BA52-EC00718EA84B}" type="parTrans" cxnId="{56743394-262E-4F71-B944-E4FA3C8D0E58}">
      <dgm:prSet/>
      <dgm:spPr/>
      <dgm:t>
        <a:bodyPr/>
        <a:lstStyle/>
        <a:p>
          <a:endParaRPr lang="id-ID"/>
        </a:p>
      </dgm:t>
    </dgm:pt>
    <dgm:pt modelId="{BAAD828E-7BEE-4E63-AD3C-8402CE3DA9B1}" type="sibTrans" cxnId="{56743394-262E-4F71-B944-E4FA3C8D0E58}">
      <dgm:prSet/>
      <dgm:spPr/>
      <dgm:t>
        <a:bodyPr/>
        <a:lstStyle/>
        <a:p>
          <a:endParaRPr lang="id-ID"/>
        </a:p>
      </dgm:t>
    </dgm:pt>
    <dgm:pt modelId="{74BDA3C7-1D40-4590-B380-A343659745FC}" type="pres">
      <dgm:prSet presAssocID="{9CB1CBB6-263D-4D9B-A0EC-20BB92072F69}" presName="diagram" presStyleCnt="0">
        <dgm:presLayoutVars>
          <dgm:dir/>
          <dgm:animLvl val="lvl"/>
          <dgm:resizeHandles val="exact"/>
        </dgm:presLayoutVars>
      </dgm:prSet>
      <dgm:spPr/>
    </dgm:pt>
    <dgm:pt modelId="{C586803E-2F8B-480E-A9AF-B801DF221E02}" type="pres">
      <dgm:prSet presAssocID="{ECDE8DA0-6FD5-4642-A2B5-94C62332ACF8}" presName="compNode" presStyleCnt="0"/>
      <dgm:spPr/>
    </dgm:pt>
    <dgm:pt modelId="{A081E354-571C-4A59-85E8-D6917EA970A3}" type="pres">
      <dgm:prSet presAssocID="{ECDE8DA0-6FD5-4642-A2B5-94C62332ACF8}" presName="childRect" presStyleLbl="bgAcc1" presStyleIdx="0" presStyleCnt="2" custLinFactNeighborX="-2343" custLinFactNeighborY="-221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B10D3-3E66-47D9-B9FB-82821565A19F}" type="pres">
      <dgm:prSet presAssocID="{ECDE8DA0-6FD5-4642-A2B5-94C62332ACF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3C0DD-301A-4760-AD41-E84C89198C5E}" type="pres">
      <dgm:prSet presAssocID="{ECDE8DA0-6FD5-4642-A2B5-94C62332ACF8}" presName="parentRect" presStyleLbl="alignNode1" presStyleIdx="0" presStyleCnt="2"/>
      <dgm:spPr/>
      <dgm:t>
        <a:bodyPr/>
        <a:lstStyle/>
        <a:p>
          <a:endParaRPr lang="en-US"/>
        </a:p>
      </dgm:t>
    </dgm:pt>
    <dgm:pt modelId="{7FB5B0F5-DFA7-4C6B-A46C-3B70E1455E0B}" type="pres">
      <dgm:prSet presAssocID="{ECDE8DA0-6FD5-4642-A2B5-94C62332ACF8}" presName="adorn" presStyleLbl="fgAccFollowNode1" presStyleIdx="0" presStyleCnt="2"/>
      <dgm:spPr/>
    </dgm:pt>
    <dgm:pt modelId="{3ED0A823-3D75-4F08-B6DB-3CCB0E5AB0DE}" type="pres">
      <dgm:prSet presAssocID="{540D753B-9A13-4A59-B54B-95EDE5730D9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6F18E05-6EB0-4C11-B3E4-7DB00916BA48}" type="pres">
      <dgm:prSet presAssocID="{F8DED4BB-9D5F-4609-BCC3-A33DC1E4B93D}" presName="compNode" presStyleCnt="0"/>
      <dgm:spPr/>
    </dgm:pt>
    <dgm:pt modelId="{116F96CA-680C-4FAB-86F8-546742E630B6}" type="pres">
      <dgm:prSet presAssocID="{F8DED4BB-9D5F-4609-BCC3-A33DC1E4B93D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CE39E7-B5B3-4204-912F-BCAC36F9A87C}" type="pres">
      <dgm:prSet presAssocID="{F8DED4BB-9D5F-4609-BCC3-A33DC1E4B93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D47EF0-0F88-4243-AFA3-EDE436D236AA}" type="pres">
      <dgm:prSet presAssocID="{F8DED4BB-9D5F-4609-BCC3-A33DC1E4B93D}" presName="parentRect" presStyleLbl="alignNode1" presStyleIdx="1" presStyleCnt="2"/>
      <dgm:spPr/>
      <dgm:t>
        <a:bodyPr/>
        <a:lstStyle/>
        <a:p>
          <a:endParaRPr lang="en-US"/>
        </a:p>
      </dgm:t>
    </dgm:pt>
    <dgm:pt modelId="{BF4AF544-6532-45F2-B1DF-725FE968658F}" type="pres">
      <dgm:prSet presAssocID="{F8DED4BB-9D5F-4609-BCC3-A33DC1E4B93D}" presName="adorn" presStyleLbl="fgAccFollowNode1" presStyleIdx="1" presStyleCnt="2"/>
      <dgm:spPr/>
    </dgm:pt>
  </dgm:ptLst>
  <dgm:cxnLst>
    <dgm:cxn modelId="{B0A45787-E511-469A-9B94-1C842AD44C38}" type="presOf" srcId="{9CB1CBB6-263D-4D9B-A0EC-20BB92072F69}" destId="{74BDA3C7-1D40-4590-B380-A343659745FC}" srcOrd="0" destOrd="0" presId="urn:microsoft.com/office/officeart/2005/8/layout/bList2#1"/>
    <dgm:cxn modelId="{E91D6573-2485-40FF-AEED-3A37F711A1B1}" type="presOf" srcId="{F8DED4BB-9D5F-4609-BCC3-A33DC1E4B93D}" destId="{C9CE39E7-B5B3-4204-912F-BCAC36F9A87C}" srcOrd="0" destOrd="0" presId="urn:microsoft.com/office/officeart/2005/8/layout/bList2#1"/>
    <dgm:cxn modelId="{3F01CCBC-4AF2-4DDB-A7C7-5912F46A8C34}" type="presOf" srcId="{F8DED4BB-9D5F-4609-BCC3-A33DC1E4B93D}" destId="{5DD47EF0-0F88-4243-AFA3-EDE436D236AA}" srcOrd="1" destOrd="0" presId="urn:microsoft.com/office/officeart/2005/8/layout/bList2#1"/>
    <dgm:cxn modelId="{50748357-C9A7-4BD2-AF8F-811C33739A36}" srcId="{9CB1CBB6-263D-4D9B-A0EC-20BB92072F69}" destId="{ECDE8DA0-6FD5-4642-A2B5-94C62332ACF8}" srcOrd="0" destOrd="0" parTransId="{1CCF5F7F-4920-4676-89DA-2464BDBCF896}" sibTransId="{540D753B-9A13-4A59-B54B-95EDE5730D9A}"/>
    <dgm:cxn modelId="{8E8A1934-CC52-40C3-B208-C4E3DB9B205B}" srcId="{ECDE8DA0-6FD5-4642-A2B5-94C62332ACF8}" destId="{C9973DF0-F43C-4CAA-AEBD-0B9D756F2D3E}" srcOrd="0" destOrd="0" parTransId="{30721504-BED2-4414-874C-8031EFD7518F}" sibTransId="{2DB8347C-D1EF-421A-B6A5-64E1D3881C58}"/>
    <dgm:cxn modelId="{56743394-262E-4F71-B944-E4FA3C8D0E58}" srcId="{F8DED4BB-9D5F-4609-BCC3-A33DC1E4B93D}" destId="{14144D70-F7B7-4582-8914-05CBE798266C}" srcOrd="0" destOrd="0" parTransId="{48EEFB7E-D84E-42D8-BA52-EC00718EA84B}" sibTransId="{BAAD828E-7BEE-4E63-AD3C-8402CE3DA9B1}"/>
    <dgm:cxn modelId="{62883E8E-6DB4-4A36-818D-8FB2AC6E6339}" type="presOf" srcId="{C9973DF0-F43C-4CAA-AEBD-0B9D756F2D3E}" destId="{A081E354-571C-4A59-85E8-D6917EA970A3}" srcOrd="0" destOrd="0" presId="urn:microsoft.com/office/officeart/2005/8/layout/bList2#1"/>
    <dgm:cxn modelId="{76174FB4-DFB7-4100-AB0E-AD703A2A89BD}" type="presOf" srcId="{ECDE8DA0-6FD5-4642-A2B5-94C62332ACF8}" destId="{A323C0DD-301A-4760-AD41-E84C89198C5E}" srcOrd="1" destOrd="0" presId="urn:microsoft.com/office/officeart/2005/8/layout/bList2#1"/>
    <dgm:cxn modelId="{A0591D64-C0DC-426D-8D4D-AB26115A8B14}" type="presOf" srcId="{ECDE8DA0-6FD5-4642-A2B5-94C62332ACF8}" destId="{C4DB10D3-3E66-47D9-B9FB-82821565A19F}" srcOrd="0" destOrd="0" presId="urn:microsoft.com/office/officeart/2005/8/layout/bList2#1"/>
    <dgm:cxn modelId="{0866F1BA-59E1-4A6F-B14D-446096599312}" type="presOf" srcId="{14144D70-F7B7-4582-8914-05CBE798266C}" destId="{116F96CA-680C-4FAB-86F8-546742E630B6}" srcOrd="0" destOrd="0" presId="urn:microsoft.com/office/officeart/2005/8/layout/bList2#1"/>
    <dgm:cxn modelId="{54404506-489A-4BF5-8443-4306C229C603}" srcId="{9CB1CBB6-263D-4D9B-A0EC-20BB92072F69}" destId="{F8DED4BB-9D5F-4609-BCC3-A33DC1E4B93D}" srcOrd="1" destOrd="0" parTransId="{85D53538-3833-4E55-BD3B-CDDC7B668192}" sibTransId="{C1151E27-D6E5-470F-84F3-A601C8E3888E}"/>
    <dgm:cxn modelId="{B638D216-0F32-4387-8C3B-9AC0EF3FDC73}" type="presOf" srcId="{540D753B-9A13-4A59-B54B-95EDE5730D9A}" destId="{3ED0A823-3D75-4F08-B6DB-3CCB0E5AB0DE}" srcOrd="0" destOrd="0" presId="urn:microsoft.com/office/officeart/2005/8/layout/bList2#1"/>
    <dgm:cxn modelId="{A9D0A96B-EF03-47D1-8FEB-51B06C44AF45}" type="presParOf" srcId="{74BDA3C7-1D40-4590-B380-A343659745FC}" destId="{C586803E-2F8B-480E-A9AF-B801DF221E02}" srcOrd="0" destOrd="0" presId="urn:microsoft.com/office/officeart/2005/8/layout/bList2#1"/>
    <dgm:cxn modelId="{D0C1E357-DB49-415C-9951-77F47DB9CF27}" type="presParOf" srcId="{C586803E-2F8B-480E-A9AF-B801DF221E02}" destId="{A081E354-571C-4A59-85E8-D6917EA970A3}" srcOrd="0" destOrd="0" presId="urn:microsoft.com/office/officeart/2005/8/layout/bList2#1"/>
    <dgm:cxn modelId="{F3A5B0ED-370D-498D-B336-C2FB7C400B2A}" type="presParOf" srcId="{C586803E-2F8B-480E-A9AF-B801DF221E02}" destId="{C4DB10D3-3E66-47D9-B9FB-82821565A19F}" srcOrd="1" destOrd="0" presId="urn:microsoft.com/office/officeart/2005/8/layout/bList2#1"/>
    <dgm:cxn modelId="{8653CDFD-6597-4365-88D1-3F8AF5A311E0}" type="presParOf" srcId="{C586803E-2F8B-480E-A9AF-B801DF221E02}" destId="{A323C0DD-301A-4760-AD41-E84C89198C5E}" srcOrd="2" destOrd="0" presId="urn:microsoft.com/office/officeart/2005/8/layout/bList2#1"/>
    <dgm:cxn modelId="{A364321A-1201-484C-944D-1823A7E46B9F}" type="presParOf" srcId="{C586803E-2F8B-480E-A9AF-B801DF221E02}" destId="{7FB5B0F5-DFA7-4C6B-A46C-3B70E1455E0B}" srcOrd="3" destOrd="0" presId="urn:microsoft.com/office/officeart/2005/8/layout/bList2#1"/>
    <dgm:cxn modelId="{C0925AA9-B758-4266-973C-E99E72228EE4}" type="presParOf" srcId="{74BDA3C7-1D40-4590-B380-A343659745FC}" destId="{3ED0A823-3D75-4F08-B6DB-3CCB0E5AB0DE}" srcOrd="1" destOrd="0" presId="urn:microsoft.com/office/officeart/2005/8/layout/bList2#1"/>
    <dgm:cxn modelId="{E983E69D-E057-4FD9-BB83-7F57C2DE5810}" type="presParOf" srcId="{74BDA3C7-1D40-4590-B380-A343659745FC}" destId="{06F18E05-6EB0-4C11-B3E4-7DB00916BA48}" srcOrd="2" destOrd="0" presId="urn:microsoft.com/office/officeart/2005/8/layout/bList2#1"/>
    <dgm:cxn modelId="{35036C7F-977C-4F77-87D0-34804AB19E7C}" type="presParOf" srcId="{06F18E05-6EB0-4C11-B3E4-7DB00916BA48}" destId="{116F96CA-680C-4FAB-86F8-546742E630B6}" srcOrd="0" destOrd="0" presId="urn:microsoft.com/office/officeart/2005/8/layout/bList2#1"/>
    <dgm:cxn modelId="{5E0A6B20-A63B-4DBF-A7B1-441DC134FBD9}" type="presParOf" srcId="{06F18E05-6EB0-4C11-B3E4-7DB00916BA48}" destId="{C9CE39E7-B5B3-4204-912F-BCAC36F9A87C}" srcOrd="1" destOrd="0" presId="urn:microsoft.com/office/officeart/2005/8/layout/bList2#1"/>
    <dgm:cxn modelId="{EA490EE5-61D4-4F10-8CF4-DBAECCA31EED}" type="presParOf" srcId="{06F18E05-6EB0-4C11-B3E4-7DB00916BA48}" destId="{5DD47EF0-0F88-4243-AFA3-EDE436D236AA}" srcOrd="2" destOrd="0" presId="urn:microsoft.com/office/officeart/2005/8/layout/bList2#1"/>
    <dgm:cxn modelId="{DBB428C2-FF7F-46DF-8FE3-5D835A8AB011}" type="presParOf" srcId="{06F18E05-6EB0-4C11-B3E4-7DB00916BA48}" destId="{BF4AF544-6532-45F2-B1DF-725FE968658F}" srcOrd="3" destOrd="0" presId="urn:microsoft.com/office/officeart/2005/8/layout/bList2#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6D3DD7-74B7-46EC-9F93-C75D16200C62}" type="doc">
      <dgm:prSet loTypeId="urn:microsoft.com/office/officeart/2009/layout/CircleArrowProcess" loCatId="process" qsTypeId="urn:microsoft.com/office/officeart/2005/8/quickstyle/3d2#1" qsCatId="3D" csTypeId="urn:microsoft.com/office/officeart/2005/8/colors/colorful1#11" csCatId="colorful" phldr="1"/>
      <dgm:spPr/>
      <dgm:t>
        <a:bodyPr/>
        <a:lstStyle/>
        <a:p>
          <a:endParaRPr lang="id-ID"/>
        </a:p>
      </dgm:t>
    </dgm:pt>
    <dgm:pt modelId="{5D1C376E-F4B7-46E7-A741-4DB9288834C8}">
      <dgm:prSet phldrT="[Text]" custT="1"/>
      <dgm:spPr/>
      <dgm:t>
        <a:bodyPr/>
        <a:lstStyle/>
        <a:p>
          <a:r>
            <a:rPr lang="id-ID" sz="2000" b="1" dirty="0">
              <a:latin typeface="Bell MT" pitchFamily="18" charset="0"/>
            </a:rPr>
            <a:t>PAGU ANGGARAN (APBD 2016</a:t>
          </a:r>
          <a:r>
            <a:rPr lang="id-ID" sz="2200" b="1" dirty="0">
              <a:latin typeface="Bell MT" pitchFamily="18" charset="0"/>
            </a:rPr>
            <a:t>)</a:t>
          </a:r>
        </a:p>
      </dgm:t>
    </dgm:pt>
    <dgm:pt modelId="{2F9BFB1C-ACA0-432D-A914-7AA2A8FA4622}" type="parTrans" cxnId="{2939E883-3153-4DD2-A30F-BB1A3D7C6BE3}">
      <dgm:prSet/>
      <dgm:spPr/>
      <dgm:t>
        <a:bodyPr/>
        <a:lstStyle/>
        <a:p>
          <a:endParaRPr lang="id-ID"/>
        </a:p>
      </dgm:t>
    </dgm:pt>
    <dgm:pt modelId="{BB90DB6F-6410-4232-BC1A-815B19CBB4C9}" type="sibTrans" cxnId="{2939E883-3153-4DD2-A30F-BB1A3D7C6BE3}">
      <dgm:prSet/>
      <dgm:spPr/>
      <dgm:t>
        <a:bodyPr/>
        <a:lstStyle/>
        <a:p>
          <a:endParaRPr lang="id-ID"/>
        </a:p>
      </dgm:t>
    </dgm:pt>
    <dgm:pt modelId="{C52496DC-1F3F-442E-AF8D-8724F0CCA960}">
      <dgm:prSet phldrT="[Text]" custT="1"/>
      <dgm:spPr/>
      <dgm:t>
        <a:bodyPr/>
        <a:lstStyle/>
        <a:p>
          <a:r>
            <a:rPr lang="id-ID" sz="2400" b="1" dirty="0">
              <a:latin typeface="Bell MT" pitchFamily="18" charset="0"/>
            </a:rPr>
            <a:t>Rp  3.298.653.500</a:t>
          </a:r>
        </a:p>
      </dgm:t>
    </dgm:pt>
    <dgm:pt modelId="{069B9435-9FCC-4486-9701-8376817E7450}" type="parTrans" cxnId="{66E9EAF0-357C-481A-A767-B17EA7CD29BB}">
      <dgm:prSet/>
      <dgm:spPr/>
      <dgm:t>
        <a:bodyPr/>
        <a:lstStyle/>
        <a:p>
          <a:endParaRPr lang="id-ID"/>
        </a:p>
      </dgm:t>
    </dgm:pt>
    <dgm:pt modelId="{00E4FDD6-515B-4A8E-BE78-185B8722A71A}" type="sibTrans" cxnId="{66E9EAF0-357C-481A-A767-B17EA7CD29BB}">
      <dgm:prSet/>
      <dgm:spPr/>
      <dgm:t>
        <a:bodyPr/>
        <a:lstStyle/>
        <a:p>
          <a:endParaRPr lang="id-ID"/>
        </a:p>
      </dgm:t>
    </dgm:pt>
    <dgm:pt modelId="{02F5F4D1-4608-4635-A6D5-32B7982729EE}">
      <dgm:prSet phldrT="[Text]" custT="1"/>
      <dgm:spPr/>
      <dgm:t>
        <a:bodyPr/>
        <a:lstStyle/>
        <a:p>
          <a:r>
            <a:rPr lang="id-ID" sz="2400" b="1" dirty="0">
              <a:latin typeface="Bell MT" pitchFamily="18" charset="0"/>
            </a:rPr>
            <a:t>Rp 3.222.004.279</a:t>
          </a:r>
        </a:p>
      </dgm:t>
    </dgm:pt>
    <dgm:pt modelId="{350843D8-140E-4164-9567-C01BBF248640}" type="parTrans" cxnId="{8B312F03-5911-413E-B892-649CB0DCC50D}">
      <dgm:prSet/>
      <dgm:spPr/>
      <dgm:t>
        <a:bodyPr/>
        <a:lstStyle/>
        <a:p>
          <a:endParaRPr lang="id-ID"/>
        </a:p>
      </dgm:t>
    </dgm:pt>
    <dgm:pt modelId="{3479EFF7-AC2A-4785-BACB-FA8EA3A17CC1}" type="sibTrans" cxnId="{8B312F03-5911-413E-B892-649CB0DCC50D}">
      <dgm:prSet/>
      <dgm:spPr/>
      <dgm:t>
        <a:bodyPr/>
        <a:lstStyle/>
        <a:p>
          <a:endParaRPr lang="id-ID"/>
        </a:p>
      </dgm:t>
    </dgm:pt>
    <dgm:pt modelId="{49350587-FB4E-4291-AE67-04CC9648F452}">
      <dgm:prSet phldrT="[Text]" custT="1"/>
      <dgm:spPr/>
      <dgm:t>
        <a:bodyPr/>
        <a:lstStyle/>
        <a:p>
          <a:r>
            <a:rPr lang="id-ID" sz="2200" b="1" dirty="0">
              <a:latin typeface="Bell MT" pitchFamily="18" charset="0"/>
            </a:rPr>
            <a:t>REALISASI</a:t>
          </a:r>
        </a:p>
      </dgm:t>
    </dgm:pt>
    <dgm:pt modelId="{5872D51B-4697-4003-9A66-366354EFC222}" type="sibTrans" cxnId="{1CB396BF-4E9E-443A-974A-2E65365E0A3E}">
      <dgm:prSet/>
      <dgm:spPr/>
      <dgm:t>
        <a:bodyPr/>
        <a:lstStyle/>
        <a:p>
          <a:endParaRPr lang="id-ID"/>
        </a:p>
      </dgm:t>
    </dgm:pt>
    <dgm:pt modelId="{A55E7EA1-64CB-418D-AF18-927E909D7D69}" type="parTrans" cxnId="{1CB396BF-4E9E-443A-974A-2E65365E0A3E}">
      <dgm:prSet/>
      <dgm:spPr/>
      <dgm:t>
        <a:bodyPr/>
        <a:lstStyle/>
        <a:p>
          <a:endParaRPr lang="id-ID"/>
        </a:p>
      </dgm:t>
    </dgm:pt>
    <dgm:pt modelId="{97CDE51D-FAF0-4DBE-AF27-6E9F6F1D8337}" type="pres">
      <dgm:prSet presAssocID="{526D3DD7-74B7-46EC-9F93-C75D16200C6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1F06212-67C9-4FBE-826A-F95E50A378F4}" type="pres">
      <dgm:prSet presAssocID="{5D1C376E-F4B7-46E7-A741-4DB9288834C8}" presName="Accent1" presStyleCnt="0"/>
      <dgm:spPr/>
    </dgm:pt>
    <dgm:pt modelId="{AC8285F8-A774-41E7-92DE-ED09CBF99172}" type="pres">
      <dgm:prSet presAssocID="{5D1C376E-F4B7-46E7-A741-4DB9288834C8}" presName="Accent" presStyleLbl="node1" presStyleIdx="0" presStyleCnt="2"/>
      <dgm:spPr/>
    </dgm:pt>
    <dgm:pt modelId="{21DD2C87-AB08-413E-A9A7-31EE9D0F1776}" type="pres">
      <dgm:prSet presAssocID="{5D1C376E-F4B7-46E7-A741-4DB9288834C8}" presName="Child1" presStyleLbl="revTx" presStyleIdx="0" presStyleCnt="4" custScaleX="189826" custScaleY="87716" custLinFactNeighborX="37205" custLinFactNeighborY="-30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47624-D26C-4F53-BCB2-A762B8186685}" type="pres">
      <dgm:prSet presAssocID="{5D1C376E-F4B7-46E7-A741-4DB9288834C8}" presName="Parent1" presStyleLbl="revTx" presStyleIdx="1" presStyleCnt="4" custLinFactNeighborX="1438" custLinFactNeighborY="-158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BDDE9D-C89A-40EC-B44B-290E3EB4CEEC}" type="pres">
      <dgm:prSet presAssocID="{49350587-FB4E-4291-AE67-04CC9648F452}" presName="Accent2" presStyleCnt="0"/>
      <dgm:spPr/>
    </dgm:pt>
    <dgm:pt modelId="{2CD76895-6467-41B3-A4E8-E4F1252D1FA2}" type="pres">
      <dgm:prSet presAssocID="{49350587-FB4E-4291-AE67-04CC9648F452}" presName="Accent" presStyleLbl="node1" presStyleIdx="1" presStyleCnt="2"/>
      <dgm:spPr/>
    </dgm:pt>
    <dgm:pt modelId="{E6627F87-2635-4295-928B-9F4515E92B9D}" type="pres">
      <dgm:prSet presAssocID="{49350587-FB4E-4291-AE67-04CC9648F452}" presName="Child2" presStyleLbl="revTx" presStyleIdx="2" presStyleCnt="4" custScaleX="199434" custLinFactNeighborX="3748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7FD24E-7AD9-4F88-9CB9-AE86407E96DC}" type="pres">
      <dgm:prSet presAssocID="{49350587-FB4E-4291-AE67-04CC9648F452}" presName="Parent2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39E883-3153-4DD2-A30F-BB1A3D7C6BE3}" srcId="{526D3DD7-74B7-46EC-9F93-C75D16200C62}" destId="{5D1C376E-F4B7-46E7-A741-4DB9288834C8}" srcOrd="0" destOrd="0" parTransId="{2F9BFB1C-ACA0-432D-A914-7AA2A8FA4622}" sibTransId="{BB90DB6F-6410-4232-BC1A-815B19CBB4C9}"/>
    <dgm:cxn modelId="{3A166763-3D23-46F9-84F1-41BBD77FD333}" type="presOf" srcId="{5D1C376E-F4B7-46E7-A741-4DB9288834C8}" destId="{82E47624-D26C-4F53-BCB2-A762B8186685}" srcOrd="0" destOrd="0" presId="urn:microsoft.com/office/officeart/2009/layout/CircleArrowProcess"/>
    <dgm:cxn modelId="{B98609B1-E714-4197-9606-326C3D805EC1}" type="presOf" srcId="{49350587-FB4E-4291-AE67-04CC9648F452}" destId="{0C7FD24E-7AD9-4F88-9CB9-AE86407E96DC}" srcOrd="0" destOrd="0" presId="urn:microsoft.com/office/officeart/2009/layout/CircleArrowProcess"/>
    <dgm:cxn modelId="{CBF9EB76-F254-42BA-B05C-FB3C8AC57035}" type="presOf" srcId="{02F5F4D1-4608-4635-A6D5-32B7982729EE}" destId="{E6627F87-2635-4295-928B-9F4515E92B9D}" srcOrd="0" destOrd="0" presId="urn:microsoft.com/office/officeart/2009/layout/CircleArrowProcess"/>
    <dgm:cxn modelId="{8B312F03-5911-413E-B892-649CB0DCC50D}" srcId="{49350587-FB4E-4291-AE67-04CC9648F452}" destId="{02F5F4D1-4608-4635-A6D5-32B7982729EE}" srcOrd="0" destOrd="0" parTransId="{350843D8-140E-4164-9567-C01BBF248640}" sibTransId="{3479EFF7-AC2A-4785-BACB-FA8EA3A17CC1}"/>
    <dgm:cxn modelId="{7B773AEA-8CB5-4EF3-A4FD-42B4611330A3}" type="presOf" srcId="{526D3DD7-74B7-46EC-9F93-C75D16200C62}" destId="{97CDE51D-FAF0-4DBE-AF27-6E9F6F1D8337}" srcOrd="0" destOrd="0" presId="urn:microsoft.com/office/officeart/2009/layout/CircleArrowProcess"/>
    <dgm:cxn modelId="{1CB396BF-4E9E-443A-974A-2E65365E0A3E}" srcId="{526D3DD7-74B7-46EC-9F93-C75D16200C62}" destId="{49350587-FB4E-4291-AE67-04CC9648F452}" srcOrd="1" destOrd="0" parTransId="{A55E7EA1-64CB-418D-AF18-927E909D7D69}" sibTransId="{5872D51B-4697-4003-9A66-366354EFC222}"/>
    <dgm:cxn modelId="{66E9EAF0-357C-481A-A767-B17EA7CD29BB}" srcId="{5D1C376E-F4B7-46E7-A741-4DB9288834C8}" destId="{C52496DC-1F3F-442E-AF8D-8724F0CCA960}" srcOrd="0" destOrd="0" parTransId="{069B9435-9FCC-4486-9701-8376817E7450}" sibTransId="{00E4FDD6-515B-4A8E-BE78-185B8722A71A}"/>
    <dgm:cxn modelId="{531455DC-A152-499E-A61B-DE35444EC795}" type="presOf" srcId="{C52496DC-1F3F-442E-AF8D-8724F0CCA960}" destId="{21DD2C87-AB08-413E-A9A7-31EE9D0F1776}" srcOrd="0" destOrd="0" presId="urn:microsoft.com/office/officeart/2009/layout/CircleArrowProcess"/>
    <dgm:cxn modelId="{86BDCB56-FB02-46C5-9FCF-74C4AED46FD4}" type="presParOf" srcId="{97CDE51D-FAF0-4DBE-AF27-6E9F6F1D8337}" destId="{B1F06212-67C9-4FBE-826A-F95E50A378F4}" srcOrd="0" destOrd="0" presId="urn:microsoft.com/office/officeart/2009/layout/CircleArrowProcess"/>
    <dgm:cxn modelId="{D6860BD6-852E-4FCD-9902-A9F60070554D}" type="presParOf" srcId="{B1F06212-67C9-4FBE-826A-F95E50A378F4}" destId="{AC8285F8-A774-41E7-92DE-ED09CBF99172}" srcOrd="0" destOrd="0" presId="urn:microsoft.com/office/officeart/2009/layout/CircleArrowProcess"/>
    <dgm:cxn modelId="{A3E49EB2-F809-407B-88D3-38D850306BB9}" type="presParOf" srcId="{97CDE51D-FAF0-4DBE-AF27-6E9F6F1D8337}" destId="{21DD2C87-AB08-413E-A9A7-31EE9D0F1776}" srcOrd="1" destOrd="0" presId="urn:microsoft.com/office/officeart/2009/layout/CircleArrowProcess"/>
    <dgm:cxn modelId="{BDCC7D7A-AC50-499B-9F3C-88C8DF8C65A0}" type="presParOf" srcId="{97CDE51D-FAF0-4DBE-AF27-6E9F6F1D8337}" destId="{82E47624-D26C-4F53-BCB2-A762B8186685}" srcOrd="2" destOrd="0" presId="urn:microsoft.com/office/officeart/2009/layout/CircleArrowProcess"/>
    <dgm:cxn modelId="{88C9FF6F-9032-4F47-90EF-012692040E11}" type="presParOf" srcId="{97CDE51D-FAF0-4DBE-AF27-6E9F6F1D8337}" destId="{FDBDDE9D-C89A-40EC-B44B-290E3EB4CEEC}" srcOrd="3" destOrd="0" presId="urn:microsoft.com/office/officeart/2009/layout/CircleArrowProcess"/>
    <dgm:cxn modelId="{AF077BF8-910D-40D5-B506-77B3B645D9FE}" type="presParOf" srcId="{FDBDDE9D-C89A-40EC-B44B-290E3EB4CEEC}" destId="{2CD76895-6467-41B3-A4E8-E4F1252D1FA2}" srcOrd="0" destOrd="0" presId="urn:microsoft.com/office/officeart/2009/layout/CircleArrowProcess"/>
    <dgm:cxn modelId="{3B199568-051D-451B-A713-AED2B04472CC}" type="presParOf" srcId="{97CDE51D-FAF0-4DBE-AF27-6E9F6F1D8337}" destId="{E6627F87-2635-4295-928B-9F4515E92B9D}" srcOrd="4" destOrd="0" presId="urn:microsoft.com/office/officeart/2009/layout/CircleArrowProcess"/>
    <dgm:cxn modelId="{7B9CA294-1CE3-4797-B819-9DBF13F91365}" type="presParOf" srcId="{97CDE51D-FAF0-4DBE-AF27-6E9F6F1D8337}" destId="{0C7FD24E-7AD9-4F88-9CB9-AE86407E96DC}" srcOrd="5" destOrd="0" presId="urn:microsoft.com/office/officeart/2009/layout/CircleArrowProcess"/>
  </dgm:cxnLst>
  <dgm:bg>
    <a:noFill/>
    <a:effectLst>
      <a:softEdge rad="635000"/>
    </a:effectLst>
  </dgm:bg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45E8E8-705A-4EA3-9EED-32ED02AB7B96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CC7FA287-386C-40A1-B4BA-3B0E61175996}">
      <dgm:prSet phldrT="[Text]"/>
      <dgm:spPr/>
      <dgm:t>
        <a:bodyPr/>
        <a:lstStyle/>
        <a:p>
          <a:r>
            <a:rPr lang="id-ID" dirty="0"/>
            <a:t>KINERJA SASARAN</a:t>
          </a:r>
        </a:p>
      </dgm:t>
    </dgm:pt>
    <dgm:pt modelId="{A886FF6B-91F5-4EA1-8579-D7B1F0911C01}" type="parTrans" cxnId="{C657F84F-2C6F-4DDF-ACC6-435C8C03EB15}">
      <dgm:prSet/>
      <dgm:spPr/>
      <dgm:t>
        <a:bodyPr/>
        <a:lstStyle/>
        <a:p>
          <a:endParaRPr lang="id-ID"/>
        </a:p>
      </dgm:t>
    </dgm:pt>
    <dgm:pt modelId="{43B7452E-9ECC-4229-A3F6-BEA2A6904857}" type="sibTrans" cxnId="{C657F84F-2C6F-4DDF-ACC6-435C8C03EB15}">
      <dgm:prSet/>
      <dgm:spPr/>
      <dgm:t>
        <a:bodyPr/>
        <a:lstStyle/>
        <a:p>
          <a:endParaRPr lang="id-ID"/>
        </a:p>
      </dgm:t>
    </dgm:pt>
    <dgm:pt modelId="{AB1B6F5B-C20E-4DA3-940A-54E017D1D166}">
      <dgm:prSet phldrT="[Text]"/>
      <dgm:spPr/>
      <dgm:t>
        <a:bodyPr/>
        <a:lstStyle/>
        <a:p>
          <a:r>
            <a:rPr lang="id-ID" dirty="0"/>
            <a:t>KINERJA KEUANGAN</a:t>
          </a:r>
        </a:p>
      </dgm:t>
    </dgm:pt>
    <dgm:pt modelId="{BBB22683-3B3A-4BFF-B687-45B303EC6D50}" type="parTrans" cxnId="{1BD9334B-A020-42AA-BC6A-BED31C825473}">
      <dgm:prSet/>
      <dgm:spPr/>
      <dgm:t>
        <a:bodyPr/>
        <a:lstStyle/>
        <a:p>
          <a:endParaRPr lang="id-ID"/>
        </a:p>
      </dgm:t>
    </dgm:pt>
    <dgm:pt modelId="{D5F986F3-DCBD-472C-B615-681B2C60390A}" type="sibTrans" cxnId="{1BD9334B-A020-42AA-BC6A-BED31C825473}">
      <dgm:prSet/>
      <dgm:spPr/>
      <dgm:t>
        <a:bodyPr/>
        <a:lstStyle/>
        <a:p>
          <a:endParaRPr lang="id-ID"/>
        </a:p>
      </dgm:t>
    </dgm:pt>
    <dgm:pt modelId="{AE85998F-F987-4200-BBD7-6FE222626CE6}" type="pres">
      <dgm:prSet presAssocID="{3145E8E8-705A-4EA3-9EED-32ED02AB7B96}" presName="Name0" presStyleCnt="0">
        <dgm:presLayoutVars>
          <dgm:dir/>
          <dgm:resizeHandles val="exact"/>
        </dgm:presLayoutVars>
      </dgm:prSet>
      <dgm:spPr/>
    </dgm:pt>
    <dgm:pt modelId="{11885E47-25AB-486A-96AA-5C8989E89948}" type="pres">
      <dgm:prSet presAssocID="{3145E8E8-705A-4EA3-9EED-32ED02AB7B96}" presName="fgShape" presStyleLbl="fgShp" presStyleIdx="0" presStyleCnt="1"/>
      <dgm:spPr/>
    </dgm:pt>
    <dgm:pt modelId="{BCA8CF69-5CA0-467E-B6DE-778F42CDFC71}" type="pres">
      <dgm:prSet presAssocID="{3145E8E8-705A-4EA3-9EED-32ED02AB7B96}" presName="linComp" presStyleCnt="0"/>
      <dgm:spPr/>
    </dgm:pt>
    <dgm:pt modelId="{EFD4BB71-BBB2-47E3-B5F7-638DD97F3097}" type="pres">
      <dgm:prSet presAssocID="{CC7FA287-386C-40A1-B4BA-3B0E61175996}" presName="compNode" presStyleCnt="0"/>
      <dgm:spPr/>
    </dgm:pt>
    <dgm:pt modelId="{DC382F3C-3268-4D98-BCCD-044384BD363C}" type="pres">
      <dgm:prSet presAssocID="{CC7FA287-386C-40A1-B4BA-3B0E61175996}" presName="bkgdShape" presStyleLbl="node1" presStyleIdx="0" presStyleCnt="2"/>
      <dgm:spPr/>
      <dgm:t>
        <a:bodyPr/>
        <a:lstStyle/>
        <a:p>
          <a:endParaRPr lang="en-US"/>
        </a:p>
      </dgm:t>
    </dgm:pt>
    <dgm:pt modelId="{87DB56F6-C932-4571-B1A8-D7274C24D882}" type="pres">
      <dgm:prSet presAssocID="{CC7FA287-386C-40A1-B4BA-3B0E6117599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12036-3C09-4931-A8DB-343506F0F14B}" type="pres">
      <dgm:prSet presAssocID="{CC7FA287-386C-40A1-B4BA-3B0E61175996}" presName="invisiNode" presStyleLbl="node1" presStyleIdx="0" presStyleCnt="2"/>
      <dgm:spPr/>
    </dgm:pt>
    <dgm:pt modelId="{4ABE31E9-E3D5-47BA-978F-8BE7A53857D0}" type="pres">
      <dgm:prSet presAssocID="{CC7FA287-386C-40A1-B4BA-3B0E61175996}" presName="imagNode" presStyleLbl="fgImgPlace1" presStyleIdx="0" presStyleCnt="2"/>
      <dgm:spPr/>
    </dgm:pt>
    <dgm:pt modelId="{C28BBE05-E8A7-45FC-A74E-FAC1D4FB2C5A}" type="pres">
      <dgm:prSet presAssocID="{43B7452E-9ECC-4229-A3F6-BEA2A690485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23FF385-5538-4A88-8537-E07457825CE8}" type="pres">
      <dgm:prSet presAssocID="{AB1B6F5B-C20E-4DA3-940A-54E017D1D166}" presName="compNode" presStyleCnt="0"/>
      <dgm:spPr/>
    </dgm:pt>
    <dgm:pt modelId="{FB2F2773-3909-4473-B2FC-FF1B0D3BE0FC}" type="pres">
      <dgm:prSet presAssocID="{AB1B6F5B-C20E-4DA3-940A-54E017D1D166}" presName="bkgdShape" presStyleLbl="node1" presStyleIdx="1" presStyleCnt="2"/>
      <dgm:spPr/>
      <dgm:t>
        <a:bodyPr/>
        <a:lstStyle/>
        <a:p>
          <a:endParaRPr lang="en-US"/>
        </a:p>
      </dgm:t>
    </dgm:pt>
    <dgm:pt modelId="{33AADE42-DA28-4409-8A29-22028CE8FE57}" type="pres">
      <dgm:prSet presAssocID="{AB1B6F5B-C20E-4DA3-940A-54E017D1D166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4C70ED-EF23-43D0-9955-6B6721B19E2D}" type="pres">
      <dgm:prSet presAssocID="{AB1B6F5B-C20E-4DA3-940A-54E017D1D166}" presName="invisiNode" presStyleLbl="node1" presStyleIdx="1" presStyleCnt="2"/>
      <dgm:spPr/>
    </dgm:pt>
    <dgm:pt modelId="{F95C8FA1-7FE7-44A4-9DF4-9FA626714F2A}" type="pres">
      <dgm:prSet presAssocID="{AB1B6F5B-C20E-4DA3-940A-54E017D1D166}" presName="imagNode" presStyleLbl="fgImgPlace1" presStyleIdx="1" presStyleCnt="2"/>
      <dgm:spPr/>
    </dgm:pt>
  </dgm:ptLst>
  <dgm:cxnLst>
    <dgm:cxn modelId="{145A53C7-8FD5-43DD-A319-98A3AB80F123}" type="presOf" srcId="{43B7452E-9ECC-4229-A3F6-BEA2A6904857}" destId="{C28BBE05-E8A7-45FC-A74E-FAC1D4FB2C5A}" srcOrd="0" destOrd="0" presId="urn:microsoft.com/office/officeart/2005/8/layout/hList7#1"/>
    <dgm:cxn modelId="{C657F84F-2C6F-4DDF-ACC6-435C8C03EB15}" srcId="{3145E8E8-705A-4EA3-9EED-32ED02AB7B96}" destId="{CC7FA287-386C-40A1-B4BA-3B0E61175996}" srcOrd="0" destOrd="0" parTransId="{A886FF6B-91F5-4EA1-8579-D7B1F0911C01}" sibTransId="{43B7452E-9ECC-4229-A3F6-BEA2A6904857}"/>
    <dgm:cxn modelId="{45F73CF9-F190-4226-BE41-410ACB813599}" type="presOf" srcId="{3145E8E8-705A-4EA3-9EED-32ED02AB7B96}" destId="{AE85998F-F987-4200-BBD7-6FE222626CE6}" srcOrd="0" destOrd="0" presId="urn:microsoft.com/office/officeart/2005/8/layout/hList7#1"/>
    <dgm:cxn modelId="{991416E7-3189-4E72-AFBE-5878C3E69BDF}" type="presOf" srcId="{AB1B6F5B-C20E-4DA3-940A-54E017D1D166}" destId="{33AADE42-DA28-4409-8A29-22028CE8FE57}" srcOrd="1" destOrd="0" presId="urn:microsoft.com/office/officeart/2005/8/layout/hList7#1"/>
    <dgm:cxn modelId="{E1CFD9B8-0291-41BE-9450-06B146F43ECA}" type="presOf" srcId="{AB1B6F5B-C20E-4DA3-940A-54E017D1D166}" destId="{FB2F2773-3909-4473-B2FC-FF1B0D3BE0FC}" srcOrd="0" destOrd="0" presId="urn:microsoft.com/office/officeart/2005/8/layout/hList7#1"/>
    <dgm:cxn modelId="{1BD9334B-A020-42AA-BC6A-BED31C825473}" srcId="{3145E8E8-705A-4EA3-9EED-32ED02AB7B96}" destId="{AB1B6F5B-C20E-4DA3-940A-54E017D1D166}" srcOrd="1" destOrd="0" parTransId="{BBB22683-3B3A-4BFF-B687-45B303EC6D50}" sibTransId="{D5F986F3-DCBD-472C-B615-681B2C60390A}"/>
    <dgm:cxn modelId="{59DE56A3-CB5B-4DFF-9D31-224F85538F92}" type="presOf" srcId="{CC7FA287-386C-40A1-B4BA-3B0E61175996}" destId="{87DB56F6-C932-4571-B1A8-D7274C24D882}" srcOrd="1" destOrd="0" presId="urn:microsoft.com/office/officeart/2005/8/layout/hList7#1"/>
    <dgm:cxn modelId="{FB8B8844-BB3D-476A-8BA3-C3CBB4B6EC96}" type="presOf" srcId="{CC7FA287-386C-40A1-B4BA-3B0E61175996}" destId="{DC382F3C-3268-4D98-BCCD-044384BD363C}" srcOrd="0" destOrd="0" presId="urn:microsoft.com/office/officeart/2005/8/layout/hList7#1"/>
    <dgm:cxn modelId="{9BF4649D-9E44-4C1D-9679-920D98F0F29F}" type="presParOf" srcId="{AE85998F-F987-4200-BBD7-6FE222626CE6}" destId="{11885E47-25AB-486A-96AA-5C8989E89948}" srcOrd="0" destOrd="0" presId="urn:microsoft.com/office/officeart/2005/8/layout/hList7#1"/>
    <dgm:cxn modelId="{B3043AE8-41CD-47C6-B84F-0F5CDA1831AF}" type="presParOf" srcId="{AE85998F-F987-4200-BBD7-6FE222626CE6}" destId="{BCA8CF69-5CA0-467E-B6DE-778F42CDFC71}" srcOrd="1" destOrd="0" presId="urn:microsoft.com/office/officeart/2005/8/layout/hList7#1"/>
    <dgm:cxn modelId="{CAAF6401-50BA-49A1-A68F-A05AFAEF216C}" type="presParOf" srcId="{BCA8CF69-5CA0-467E-B6DE-778F42CDFC71}" destId="{EFD4BB71-BBB2-47E3-B5F7-638DD97F3097}" srcOrd="0" destOrd="0" presId="urn:microsoft.com/office/officeart/2005/8/layout/hList7#1"/>
    <dgm:cxn modelId="{B7EF1E98-D629-4A24-8752-3BBA0D7C7234}" type="presParOf" srcId="{EFD4BB71-BBB2-47E3-B5F7-638DD97F3097}" destId="{DC382F3C-3268-4D98-BCCD-044384BD363C}" srcOrd="0" destOrd="0" presId="urn:microsoft.com/office/officeart/2005/8/layout/hList7#1"/>
    <dgm:cxn modelId="{072D7CAC-416F-4EEF-BEA5-9D94C5BBA840}" type="presParOf" srcId="{EFD4BB71-BBB2-47E3-B5F7-638DD97F3097}" destId="{87DB56F6-C932-4571-B1A8-D7274C24D882}" srcOrd="1" destOrd="0" presId="urn:microsoft.com/office/officeart/2005/8/layout/hList7#1"/>
    <dgm:cxn modelId="{63AD584A-0906-43BD-A744-C8A5311B2CC0}" type="presParOf" srcId="{EFD4BB71-BBB2-47E3-B5F7-638DD97F3097}" destId="{A0012036-3C09-4931-A8DB-343506F0F14B}" srcOrd="2" destOrd="0" presId="urn:microsoft.com/office/officeart/2005/8/layout/hList7#1"/>
    <dgm:cxn modelId="{D2F94EA8-9DC6-4568-AB29-65368B8DDC73}" type="presParOf" srcId="{EFD4BB71-BBB2-47E3-B5F7-638DD97F3097}" destId="{4ABE31E9-E3D5-47BA-978F-8BE7A53857D0}" srcOrd="3" destOrd="0" presId="urn:microsoft.com/office/officeart/2005/8/layout/hList7#1"/>
    <dgm:cxn modelId="{92E07314-9E59-4AAA-B600-A500707AD18E}" type="presParOf" srcId="{BCA8CF69-5CA0-467E-B6DE-778F42CDFC71}" destId="{C28BBE05-E8A7-45FC-A74E-FAC1D4FB2C5A}" srcOrd="1" destOrd="0" presId="urn:microsoft.com/office/officeart/2005/8/layout/hList7#1"/>
    <dgm:cxn modelId="{8702163F-A3CD-4B81-9C4D-156939640FBF}" type="presParOf" srcId="{BCA8CF69-5CA0-467E-B6DE-778F42CDFC71}" destId="{D23FF385-5538-4A88-8537-E07457825CE8}" srcOrd="2" destOrd="0" presId="urn:microsoft.com/office/officeart/2005/8/layout/hList7#1"/>
    <dgm:cxn modelId="{962FB390-2664-4621-9B51-FF944EAFABDC}" type="presParOf" srcId="{D23FF385-5538-4A88-8537-E07457825CE8}" destId="{FB2F2773-3909-4473-B2FC-FF1B0D3BE0FC}" srcOrd="0" destOrd="0" presId="urn:microsoft.com/office/officeart/2005/8/layout/hList7#1"/>
    <dgm:cxn modelId="{DC42BCEF-12D0-4DB5-A940-0FA908EEAB6A}" type="presParOf" srcId="{D23FF385-5538-4A88-8537-E07457825CE8}" destId="{33AADE42-DA28-4409-8A29-22028CE8FE57}" srcOrd="1" destOrd="0" presId="urn:microsoft.com/office/officeart/2005/8/layout/hList7#1"/>
    <dgm:cxn modelId="{ACC7E4CE-C42A-48BD-8F96-81C6E52FAAF8}" type="presParOf" srcId="{D23FF385-5538-4A88-8537-E07457825CE8}" destId="{A84C70ED-EF23-43D0-9955-6B6721B19E2D}" srcOrd="2" destOrd="0" presId="urn:microsoft.com/office/officeart/2005/8/layout/hList7#1"/>
    <dgm:cxn modelId="{4A3C74FC-0D47-444F-A7B6-1EBF96E8324C}" type="presParOf" srcId="{D23FF385-5538-4A88-8537-E07457825CE8}" destId="{F95C8FA1-7FE7-44A4-9DF4-9FA626714F2A}" srcOrd="3" destOrd="0" presId="urn:microsoft.com/office/officeart/2005/8/layout/hList7#1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34A21FA-5863-451A-B800-F7CBA4DDDF55}" type="doc">
      <dgm:prSet loTypeId="urn:microsoft.com/office/officeart/2005/8/layout/default#3" loCatId="list" qsTypeId="urn:microsoft.com/office/officeart/2005/8/quickstyle/3d2#7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B3CB26-E7EA-4C9A-940D-0FA10AF43572}">
      <dgm:prSet phldrT="[Text]"/>
      <dgm:spPr/>
      <dgm:t>
        <a:bodyPr/>
        <a:lstStyle/>
        <a:p>
          <a:r>
            <a:rPr lang="en-US" dirty="0" err="1"/>
            <a:t>Peningkatan</a:t>
          </a:r>
          <a:r>
            <a:rPr lang="en-US" dirty="0"/>
            <a:t> </a:t>
          </a:r>
          <a:r>
            <a:rPr lang="en-US" dirty="0" err="1"/>
            <a:t>kapasitas</a:t>
          </a:r>
          <a:r>
            <a:rPr lang="en-US" dirty="0"/>
            <a:t> </a:t>
          </a:r>
          <a:r>
            <a:rPr lang="en-US" dirty="0" err="1"/>
            <a:t>Sumber</a:t>
          </a:r>
          <a:r>
            <a:rPr lang="en-US" dirty="0"/>
            <a:t> </a:t>
          </a:r>
          <a:r>
            <a:rPr lang="en-US" dirty="0" err="1"/>
            <a:t>Daya</a:t>
          </a:r>
          <a:r>
            <a:rPr lang="en-US" dirty="0"/>
            <a:t> </a:t>
          </a:r>
          <a:r>
            <a:rPr lang="en-US" dirty="0" err="1"/>
            <a:t>Aparatur</a:t>
          </a:r>
          <a:r>
            <a:rPr lang="en-US" dirty="0"/>
            <a:t> </a:t>
          </a:r>
          <a:r>
            <a:rPr lang="en-US" dirty="0" smtClean="0"/>
            <a:t>DPMPTSP </a:t>
          </a:r>
          <a:r>
            <a:rPr lang="en-US" dirty="0" err="1"/>
            <a:t>melalui</a:t>
          </a:r>
          <a:r>
            <a:rPr lang="en-US" dirty="0"/>
            <a:t> </a:t>
          </a:r>
          <a:r>
            <a:rPr lang="en-US" dirty="0" err="1"/>
            <a:t>Bimtek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Diklat</a:t>
          </a:r>
          <a:endParaRPr lang="en-US" dirty="0"/>
        </a:p>
      </dgm:t>
    </dgm:pt>
    <dgm:pt modelId="{15F955A3-F7EA-4934-939E-28CE2CA7A567}" type="parTrans" cxnId="{21D4B4AB-47BB-4698-80FC-ADEFBD6EBC1D}">
      <dgm:prSet/>
      <dgm:spPr/>
      <dgm:t>
        <a:bodyPr/>
        <a:lstStyle/>
        <a:p>
          <a:endParaRPr lang="en-US"/>
        </a:p>
      </dgm:t>
    </dgm:pt>
    <dgm:pt modelId="{5E229C9C-33B8-438E-8152-8FE327ABD12A}" type="sibTrans" cxnId="{21D4B4AB-47BB-4698-80FC-ADEFBD6EBC1D}">
      <dgm:prSet/>
      <dgm:spPr/>
      <dgm:t>
        <a:bodyPr/>
        <a:lstStyle/>
        <a:p>
          <a:endParaRPr lang="en-US"/>
        </a:p>
      </dgm:t>
    </dgm:pt>
    <dgm:pt modelId="{BCECBC44-D38B-4876-8132-F5005B06DA18}">
      <dgm:prSet phldrT="[Text]"/>
      <dgm:spPr/>
      <dgm:t>
        <a:bodyPr/>
        <a:lstStyle/>
        <a:p>
          <a:r>
            <a:rPr lang="en-US" dirty="0" err="1"/>
            <a:t>Penguatan</a:t>
          </a:r>
          <a:r>
            <a:rPr lang="en-US" dirty="0"/>
            <a:t> </a:t>
          </a:r>
          <a:r>
            <a:rPr lang="en-US" dirty="0" err="1"/>
            <a:t>koordinasi</a:t>
          </a:r>
          <a:r>
            <a:rPr lang="en-US" dirty="0"/>
            <a:t> internal </a:t>
          </a:r>
          <a:r>
            <a:rPr lang="en-US" dirty="0" smtClean="0"/>
            <a:t>DPMPTSP</a:t>
          </a:r>
          <a:endParaRPr lang="en-US" dirty="0"/>
        </a:p>
      </dgm:t>
    </dgm:pt>
    <dgm:pt modelId="{9A933906-7DE6-4DAA-8557-1BFC9555E3F1}" type="parTrans" cxnId="{A99CE77C-0E44-489D-9099-B4332AFE5B62}">
      <dgm:prSet/>
      <dgm:spPr/>
      <dgm:t>
        <a:bodyPr/>
        <a:lstStyle/>
        <a:p>
          <a:endParaRPr lang="en-US"/>
        </a:p>
      </dgm:t>
    </dgm:pt>
    <dgm:pt modelId="{CC2CB29E-C4CA-4D7A-8E2D-C15494DE2ABD}" type="sibTrans" cxnId="{A99CE77C-0E44-489D-9099-B4332AFE5B62}">
      <dgm:prSet/>
      <dgm:spPr/>
      <dgm:t>
        <a:bodyPr/>
        <a:lstStyle/>
        <a:p>
          <a:endParaRPr lang="en-US"/>
        </a:p>
      </dgm:t>
    </dgm:pt>
    <dgm:pt modelId="{732E3496-798E-4711-AFF6-0A2EA18FA01F}">
      <dgm:prSet phldrT="[Text]"/>
      <dgm:spPr/>
      <dgm:t>
        <a:bodyPr/>
        <a:lstStyle/>
        <a:p>
          <a:r>
            <a:rPr lang="en-US" dirty="0" err="1" smtClean="0"/>
            <a:t>Penyusunan</a:t>
          </a:r>
          <a:r>
            <a:rPr lang="en-US" dirty="0" smtClean="0"/>
            <a:t> </a:t>
          </a:r>
          <a:r>
            <a:rPr lang="en-US" dirty="0" err="1" smtClean="0"/>
            <a:t>regulasi</a:t>
          </a:r>
          <a:r>
            <a:rPr lang="en-US" dirty="0" smtClean="0"/>
            <a:t> </a:t>
          </a:r>
          <a:r>
            <a:rPr lang="en-US" dirty="0" err="1" smtClean="0"/>
            <a:t>terkait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penanaman</a:t>
          </a:r>
          <a:r>
            <a:rPr lang="en-US" dirty="0" smtClean="0"/>
            <a:t> modal</a:t>
          </a:r>
          <a:endParaRPr lang="en-US" dirty="0"/>
        </a:p>
      </dgm:t>
    </dgm:pt>
    <dgm:pt modelId="{246CF159-CA34-4FED-BC3F-209841F6F02C}" type="parTrans" cxnId="{A0A3E627-5A43-4FDC-A754-9CA117830289}">
      <dgm:prSet/>
      <dgm:spPr/>
      <dgm:t>
        <a:bodyPr/>
        <a:lstStyle/>
        <a:p>
          <a:endParaRPr lang="en-US"/>
        </a:p>
      </dgm:t>
    </dgm:pt>
    <dgm:pt modelId="{4CBFD1E4-DD4D-4736-8231-DDA516D894DF}" type="sibTrans" cxnId="{A0A3E627-5A43-4FDC-A754-9CA117830289}">
      <dgm:prSet/>
      <dgm:spPr/>
      <dgm:t>
        <a:bodyPr/>
        <a:lstStyle/>
        <a:p>
          <a:endParaRPr lang="en-US"/>
        </a:p>
      </dgm:t>
    </dgm:pt>
    <dgm:pt modelId="{84791CD3-40C0-44A2-848A-EA5522EA441E}">
      <dgm:prSet phldrT="[Text]"/>
      <dgm:spPr/>
      <dgm:t>
        <a:bodyPr/>
        <a:lstStyle/>
        <a:p>
          <a:r>
            <a:rPr lang="en-US" dirty="0" err="1" smtClean="0"/>
            <a:t>Pengembangan</a:t>
          </a:r>
          <a:r>
            <a:rPr lang="en-US" dirty="0" smtClean="0"/>
            <a:t> </a:t>
          </a:r>
          <a:r>
            <a:rPr lang="en-US" dirty="0" err="1" smtClean="0"/>
            <a:t>aplikasi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endParaRPr lang="en-US" dirty="0"/>
        </a:p>
      </dgm:t>
    </dgm:pt>
    <dgm:pt modelId="{06C5DF30-DE2C-4A34-B442-69150F08D2E4}" type="parTrans" cxnId="{5AB0AE97-FBCF-4CB4-BD4B-223B634CF4CE}">
      <dgm:prSet/>
      <dgm:spPr/>
      <dgm:t>
        <a:bodyPr/>
        <a:lstStyle/>
        <a:p>
          <a:endParaRPr lang="en-US"/>
        </a:p>
      </dgm:t>
    </dgm:pt>
    <dgm:pt modelId="{3F1C1A09-E448-4F2C-B24D-6FAE3B95FE28}" type="sibTrans" cxnId="{5AB0AE97-FBCF-4CB4-BD4B-223B634CF4CE}">
      <dgm:prSet/>
      <dgm:spPr/>
      <dgm:t>
        <a:bodyPr/>
        <a:lstStyle/>
        <a:p>
          <a:endParaRPr lang="en-US"/>
        </a:p>
      </dgm:t>
    </dgm:pt>
    <dgm:pt modelId="{40DBAE88-D840-482E-9D9F-07395AA7539A}">
      <dgm:prSet/>
      <dgm:spPr/>
      <dgm:t>
        <a:bodyPr/>
        <a:lstStyle/>
        <a:p>
          <a:r>
            <a:rPr lang="en-US" dirty="0" err="1" smtClean="0"/>
            <a:t>Pengukuran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Masyarakat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Survey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Masyarakat</a:t>
          </a:r>
          <a:r>
            <a:rPr lang="en-US" dirty="0" smtClean="0"/>
            <a:t> (IKM)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dirty="0" err="1" smtClean="0"/>
            <a:t>layanan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endParaRPr lang="en-US" dirty="0"/>
        </a:p>
      </dgm:t>
    </dgm:pt>
    <dgm:pt modelId="{1D728F0E-B94B-4A17-8E6B-38603C4EE3BA}" type="parTrans" cxnId="{CE0E21CE-F2DB-4279-8DEA-C1B53035190D}">
      <dgm:prSet/>
      <dgm:spPr/>
      <dgm:t>
        <a:bodyPr/>
        <a:lstStyle/>
        <a:p>
          <a:endParaRPr lang="en-US"/>
        </a:p>
      </dgm:t>
    </dgm:pt>
    <dgm:pt modelId="{573E4CE7-B20E-4322-90B0-17746F499A1A}" type="sibTrans" cxnId="{CE0E21CE-F2DB-4279-8DEA-C1B53035190D}">
      <dgm:prSet/>
      <dgm:spPr/>
      <dgm:t>
        <a:bodyPr/>
        <a:lstStyle/>
        <a:p>
          <a:endParaRPr lang="en-US"/>
        </a:p>
      </dgm:t>
    </dgm:pt>
    <dgm:pt modelId="{EBBA3585-A586-4D05-85EA-129EE160A2D4}">
      <dgm:prSet phldrT="[Text]"/>
      <dgm:spPr/>
      <dgm:t>
        <a:bodyPr/>
        <a:lstStyle/>
        <a:p>
          <a:r>
            <a:rPr lang="en-US" dirty="0" err="1" smtClean="0"/>
            <a:t>Sosialisasi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ragam</a:t>
          </a:r>
          <a:r>
            <a:rPr lang="en-US" dirty="0" smtClean="0"/>
            <a:t> media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pameran</a:t>
          </a:r>
          <a:endParaRPr lang="en-US" dirty="0"/>
        </a:p>
      </dgm:t>
    </dgm:pt>
    <dgm:pt modelId="{422F07EE-6D0D-414B-A9EA-097BA41F1BCB}" type="parTrans" cxnId="{63910ACA-A0D7-4274-A470-E7C7F5799E24}">
      <dgm:prSet/>
      <dgm:spPr/>
      <dgm:t>
        <a:bodyPr/>
        <a:lstStyle/>
        <a:p>
          <a:endParaRPr lang="en-US"/>
        </a:p>
      </dgm:t>
    </dgm:pt>
    <dgm:pt modelId="{364A94AD-ED4A-4E06-ABD9-71D3C70CCC71}" type="sibTrans" cxnId="{63910ACA-A0D7-4274-A470-E7C7F5799E24}">
      <dgm:prSet/>
      <dgm:spPr/>
      <dgm:t>
        <a:bodyPr/>
        <a:lstStyle/>
        <a:p>
          <a:endParaRPr lang="en-US"/>
        </a:p>
      </dgm:t>
    </dgm:pt>
    <dgm:pt modelId="{D80CFA98-3546-49B5-9C47-EA514C436A41}" type="pres">
      <dgm:prSet presAssocID="{034A21FA-5863-451A-B800-F7CBA4DDDF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A1AEBC-E9A0-4D9F-8B51-E23CEBEB8906}" type="pres">
      <dgm:prSet presAssocID="{A2B3CB26-E7EA-4C9A-940D-0FA10AF4357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7FD7C-CE39-4E00-B35B-B9F2EC438B6F}" type="pres">
      <dgm:prSet presAssocID="{5E229C9C-33B8-438E-8152-8FE327ABD12A}" presName="sibTrans" presStyleCnt="0"/>
      <dgm:spPr/>
    </dgm:pt>
    <dgm:pt modelId="{8DB232CB-E55E-4B4B-AAB0-07CDB6104A98}" type="pres">
      <dgm:prSet presAssocID="{BCECBC44-D38B-4876-8132-F5005B06DA1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EE8B4-78F4-4ACF-BF85-1BD3443693D2}" type="pres">
      <dgm:prSet presAssocID="{CC2CB29E-C4CA-4D7A-8E2D-C15494DE2ABD}" presName="sibTrans" presStyleCnt="0"/>
      <dgm:spPr/>
    </dgm:pt>
    <dgm:pt modelId="{79832956-B67B-4538-AB4C-38E51E59B817}" type="pres">
      <dgm:prSet presAssocID="{40DBAE88-D840-482E-9D9F-07395AA7539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4B9B9-8698-4C59-BF01-6683BFE8CBC2}" type="pres">
      <dgm:prSet presAssocID="{573E4CE7-B20E-4322-90B0-17746F499A1A}" presName="sibTrans" presStyleCnt="0"/>
      <dgm:spPr/>
    </dgm:pt>
    <dgm:pt modelId="{BC2CBB42-445F-4E92-A432-7BAE5E1104EA}" type="pres">
      <dgm:prSet presAssocID="{732E3496-798E-4711-AFF6-0A2EA18FA01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02DA1-4652-4E79-B468-C70C3D18A86F}" type="pres">
      <dgm:prSet presAssocID="{4CBFD1E4-DD4D-4736-8231-DDA516D894DF}" presName="sibTrans" presStyleCnt="0"/>
      <dgm:spPr/>
    </dgm:pt>
    <dgm:pt modelId="{DEA31766-D4C4-4FCF-AF54-0BB6B7767E78}" type="pres">
      <dgm:prSet presAssocID="{84791CD3-40C0-44A2-848A-EA5522EA441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95831-65DD-4655-AC31-5407A06E0DF1}" type="pres">
      <dgm:prSet presAssocID="{3F1C1A09-E448-4F2C-B24D-6FAE3B95FE28}" presName="sibTrans" presStyleCnt="0"/>
      <dgm:spPr/>
    </dgm:pt>
    <dgm:pt modelId="{48A407A5-8D61-4E97-9445-42C94BD914D3}" type="pres">
      <dgm:prSet presAssocID="{EBBA3585-A586-4D05-85EA-129EE160A2D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910ACA-A0D7-4274-A470-E7C7F5799E24}" srcId="{034A21FA-5863-451A-B800-F7CBA4DDDF55}" destId="{EBBA3585-A586-4D05-85EA-129EE160A2D4}" srcOrd="5" destOrd="0" parTransId="{422F07EE-6D0D-414B-A9EA-097BA41F1BCB}" sibTransId="{364A94AD-ED4A-4E06-ABD9-71D3C70CCC71}"/>
    <dgm:cxn modelId="{D3AE724F-8A52-4DBF-BCFC-96D76F59E2D8}" type="presOf" srcId="{84791CD3-40C0-44A2-848A-EA5522EA441E}" destId="{DEA31766-D4C4-4FCF-AF54-0BB6B7767E78}" srcOrd="0" destOrd="0" presId="urn:microsoft.com/office/officeart/2005/8/layout/default#3"/>
    <dgm:cxn modelId="{A0A3E627-5A43-4FDC-A754-9CA117830289}" srcId="{034A21FA-5863-451A-B800-F7CBA4DDDF55}" destId="{732E3496-798E-4711-AFF6-0A2EA18FA01F}" srcOrd="3" destOrd="0" parTransId="{246CF159-CA34-4FED-BC3F-209841F6F02C}" sibTransId="{4CBFD1E4-DD4D-4736-8231-DDA516D894DF}"/>
    <dgm:cxn modelId="{FC01D2E0-38C0-49EF-9393-45DF65731507}" type="presOf" srcId="{034A21FA-5863-451A-B800-F7CBA4DDDF55}" destId="{D80CFA98-3546-49B5-9C47-EA514C436A41}" srcOrd="0" destOrd="0" presId="urn:microsoft.com/office/officeart/2005/8/layout/default#3"/>
    <dgm:cxn modelId="{9B4DCD96-964C-47D6-95A3-7FD51585506C}" type="presOf" srcId="{A2B3CB26-E7EA-4C9A-940D-0FA10AF43572}" destId="{BDA1AEBC-E9A0-4D9F-8B51-E23CEBEB8906}" srcOrd="0" destOrd="0" presId="urn:microsoft.com/office/officeart/2005/8/layout/default#3"/>
    <dgm:cxn modelId="{AD5CE118-C947-4804-8AFF-04EE3F3D0B26}" type="presOf" srcId="{40DBAE88-D840-482E-9D9F-07395AA7539A}" destId="{79832956-B67B-4538-AB4C-38E51E59B817}" srcOrd="0" destOrd="0" presId="urn:microsoft.com/office/officeart/2005/8/layout/default#3"/>
    <dgm:cxn modelId="{931E24AD-E6F5-4448-8B7E-6AF46BE06710}" type="presOf" srcId="{732E3496-798E-4711-AFF6-0A2EA18FA01F}" destId="{BC2CBB42-445F-4E92-A432-7BAE5E1104EA}" srcOrd="0" destOrd="0" presId="urn:microsoft.com/office/officeart/2005/8/layout/default#3"/>
    <dgm:cxn modelId="{CE0E21CE-F2DB-4279-8DEA-C1B53035190D}" srcId="{034A21FA-5863-451A-B800-F7CBA4DDDF55}" destId="{40DBAE88-D840-482E-9D9F-07395AA7539A}" srcOrd="2" destOrd="0" parTransId="{1D728F0E-B94B-4A17-8E6B-38603C4EE3BA}" sibTransId="{573E4CE7-B20E-4322-90B0-17746F499A1A}"/>
    <dgm:cxn modelId="{21D4B4AB-47BB-4698-80FC-ADEFBD6EBC1D}" srcId="{034A21FA-5863-451A-B800-F7CBA4DDDF55}" destId="{A2B3CB26-E7EA-4C9A-940D-0FA10AF43572}" srcOrd="0" destOrd="0" parTransId="{15F955A3-F7EA-4934-939E-28CE2CA7A567}" sibTransId="{5E229C9C-33B8-438E-8152-8FE327ABD12A}"/>
    <dgm:cxn modelId="{64B0454F-704B-4395-8CA3-253214F0226F}" type="presOf" srcId="{BCECBC44-D38B-4876-8132-F5005B06DA18}" destId="{8DB232CB-E55E-4B4B-AAB0-07CDB6104A98}" srcOrd="0" destOrd="0" presId="urn:microsoft.com/office/officeart/2005/8/layout/default#3"/>
    <dgm:cxn modelId="{5AB0AE97-FBCF-4CB4-BD4B-223B634CF4CE}" srcId="{034A21FA-5863-451A-B800-F7CBA4DDDF55}" destId="{84791CD3-40C0-44A2-848A-EA5522EA441E}" srcOrd="4" destOrd="0" parTransId="{06C5DF30-DE2C-4A34-B442-69150F08D2E4}" sibTransId="{3F1C1A09-E448-4F2C-B24D-6FAE3B95FE28}"/>
    <dgm:cxn modelId="{A99CE77C-0E44-489D-9099-B4332AFE5B62}" srcId="{034A21FA-5863-451A-B800-F7CBA4DDDF55}" destId="{BCECBC44-D38B-4876-8132-F5005B06DA18}" srcOrd="1" destOrd="0" parTransId="{9A933906-7DE6-4DAA-8557-1BFC9555E3F1}" sibTransId="{CC2CB29E-C4CA-4D7A-8E2D-C15494DE2ABD}"/>
    <dgm:cxn modelId="{71D46CBE-4982-4925-9604-2FC287054D2A}" type="presOf" srcId="{EBBA3585-A586-4D05-85EA-129EE160A2D4}" destId="{48A407A5-8D61-4E97-9445-42C94BD914D3}" srcOrd="0" destOrd="0" presId="urn:microsoft.com/office/officeart/2005/8/layout/default#3"/>
    <dgm:cxn modelId="{1AC09ED7-35A4-4E39-A54D-FA3220DD409A}" type="presParOf" srcId="{D80CFA98-3546-49B5-9C47-EA514C436A41}" destId="{BDA1AEBC-E9A0-4D9F-8B51-E23CEBEB8906}" srcOrd="0" destOrd="0" presId="urn:microsoft.com/office/officeart/2005/8/layout/default#3"/>
    <dgm:cxn modelId="{FFD3718F-756C-42CA-89E9-572C30B6686E}" type="presParOf" srcId="{D80CFA98-3546-49B5-9C47-EA514C436A41}" destId="{3E17FD7C-CE39-4E00-B35B-B9F2EC438B6F}" srcOrd="1" destOrd="0" presId="urn:microsoft.com/office/officeart/2005/8/layout/default#3"/>
    <dgm:cxn modelId="{2E38AFB8-EE18-41AB-BDB3-83B96E9EF3BB}" type="presParOf" srcId="{D80CFA98-3546-49B5-9C47-EA514C436A41}" destId="{8DB232CB-E55E-4B4B-AAB0-07CDB6104A98}" srcOrd="2" destOrd="0" presId="urn:microsoft.com/office/officeart/2005/8/layout/default#3"/>
    <dgm:cxn modelId="{3622EA26-A88D-4E3F-855F-4CC76732046E}" type="presParOf" srcId="{D80CFA98-3546-49B5-9C47-EA514C436A41}" destId="{B71EE8B4-78F4-4ACF-BF85-1BD3443693D2}" srcOrd="3" destOrd="0" presId="urn:microsoft.com/office/officeart/2005/8/layout/default#3"/>
    <dgm:cxn modelId="{DDD97891-6A92-4447-8FA1-7713D911623D}" type="presParOf" srcId="{D80CFA98-3546-49B5-9C47-EA514C436A41}" destId="{79832956-B67B-4538-AB4C-38E51E59B817}" srcOrd="4" destOrd="0" presId="urn:microsoft.com/office/officeart/2005/8/layout/default#3"/>
    <dgm:cxn modelId="{639EEB81-C9E9-417C-A61B-1DC97266C3BD}" type="presParOf" srcId="{D80CFA98-3546-49B5-9C47-EA514C436A41}" destId="{E2A4B9B9-8698-4C59-BF01-6683BFE8CBC2}" srcOrd="5" destOrd="0" presId="urn:microsoft.com/office/officeart/2005/8/layout/default#3"/>
    <dgm:cxn modelId="{D613F136-E527-4E91-8C6E-1525FBB762D7}" type="presParOf" srcId="{D80CFA98-3546-49B5-9C47-EA514C436A41}" destId="{BC2CBB42-445F-4E92-A432-7BAE5E1104EA}" srcOrd="6" destOrd="0" presId="urn:microsoft.com/office/officeart/2005/8/layout/default#3"/>
    <dgm:cxn modelId="{20DFAAED-885C-4448-8699-EF39DB460C4A}" type="presParOf" srcId="{D80CFA98-3546-49B5-9C47-EA514C436A41}" destId="{BA202DA1-4652-4E79-B468-C70C3D18A86F}" srcOrd="7" destOrd="0" presId="urn:microsoft.com/office/officeart/2005/8/layout/default#3"/>
    <dgm:cxn modelId="{67ACDC86-F0E2-4E2A-B4B8-CFB80C31D5EF}" type="presParOf" srcId="{D80CFA98-3546-49B5-9C47-EA514C436A41}" destId="{DEA31766-D4C4-4FCF-AF54-0BB6B7767E78}" srcOrd="8" destOrd="0" presId="urn:microsoft.com/office/officeart/2005/8/layout/default#3"/>
    <dgm:cxn modelId="{A9B20AA4-8C0E-486A-B082-52C5F43F07CE}" type="presParOf" srcId="{D80CFA98-3546-49B5-9C47-EA514C436A41}" destId="{D0F95831-65DD-4655-AC31-5407A06E0DF1}" srcOrd="9" destOrd="0" presId="urn:microsoft.com/office/officeart/2005/8/layout/default#3"/>
    <dgm:cxn modelId="{59C9A594-6E76-4FF2-9692-2EA8F19DE7DD}" type="presParOf" srcId="{D80CFA98-3546-49B5-9C47-EA514C436A41}" destId="{48A407A5-8D61-4E97-9445-42C94BD914D3}" srcOrd="10" destOrd="0" presId="urn:microsoft.com/office/officeart/2005/8/layout/default#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D15753F-B87F-46C1-AF8F-61707D3BD185}" type="doc">
      <dgm:prSet loTypeId="urn:microsoft.com/office/officeart/2005/8/layout/list1" loCatId="list" qsTypeId="urn:microsoft.com/office/officeart/2005/8/quickstyle/3d2#1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80A21FE-E4D1-4DDC-A14D-9C4FEB32CF40}">
      <dgm:prSet phldrT="[Text]"/>
      <dgm:spPr/>
      <dgm:t>
        <a:bodyPr/>
        <a:lstStyle/>
        <a:p>
          <a:r>
            <a:rPr lang="en-US" dirty="0" err="1"/>
            <a:t>Peningkatan</a:t>
          </a:r>
          <a:r>
            <a:rPr lang="en-US" dirty="0"/>
            <a:t> </a:t>
          </a:r>
          <a:r>
            <a:rPr lang="en-US" dirty="0" err="1"/>
            <a:t>pemahaman</a:t>
          </a:r>
          <a:r>
            <a:rPr lang="en-US" dirty="0"/>
            <a:t> SAKIP internal </a:t>
          </a:r>
          <a:r>
            <a:rPr lang="en-US" dirty="0" smtClean="0"/>
            <a:t>DPMPTSP</a:t>
          </a:r>
          <a:endParaRPr lang="en-US" dirty="0"/>
        </a:p>
      </dgm:t>
    </dgm:pt>
    <dgm:pt modelId="{EF912F93-CD4E-4F66-AA58-E1D6E737F2F0}" type="parTrans" cxnId="{B2041717-A542-426F-98F2-EA026C91E793}">
      <dgm:prSet/>
      <dgm:spPr/>
      <dgm:t>
        <a:bodyPr/>
        <a:lstStyle/>
        <a:p>
          <a:endParaRPr lang="en-US"/>
        </a:p>
      </dgm:t>
    </dgm:pt>
    <dgm:pt modelId="{36B0F96D-03E8-4D27-AA13-E9601D42566F}" type="sibTrans" cxnId="{B2041717-A542-426F-98F2-EA026C91E793}">
      <dgm:prSet/>
      <dgm:spPr/>
      <dgm:t>
        <a:bodyPr/>
        <a:lstStyle/>
        <a:p>
          <a:endParaRPr lang="en-US"/>
        </a:p>
      </dgm:t>
    </dgm:pt>
    <dgm:pt modelId="{28883A07-301F-4AE3-9634-A4A9FA97BBDD}">
      <dgm:prSet phldrT="[Text]"/>
      <dgm:spPr/>
      <dgm:t>
        <a:bodyPr/>
        <a:lstStyle/>
        <a:p>
          <a:r>
            <a:rPr lang="en-US" dirty="0"/>
            <a:t>Self Assessment SAKIP </a:t>
          </a:r>
          <a:r>
            <a:rPr lang="en-US" dirty="0" smtClean="0"/>
            <a:t>DPMPTSP</a:t>
          </a:r>
          <a:endParaRPr lang="en-US" dirty="0"/>
        </a:p>
      </dgm:t>
    </dgm:pt>
    <dgm:pt modelId="{BAC81B83-C8EE-4001-BA42-1C0ED8E903E0}" type="parTrans" cxnId="{C9069A8B-6767-405B-A75A-7A21C8886B78}">
      <dgm:prSet/>
      <dgm:spPr/>
      <dgm:t>
        <a:bodyPr/>
        <a:lstStyle/>
        <a:p>
          <a:endParaRPr lang="en-US"/>
        </a:p>
      </dgm:t>
    </dgm:pt>
    <dgm:pt modelId="{FADAABE0-E371-42DC-8E3E-6D795EE9B4C1}" type="sibTrans" cxnId="{C9069A8B-6767-405B-A75A-7A21C8886B78}">
      <dgm:prSet/>
      <dgm:spPr/>
      <dgm:t>
        <a:bodyPr/>
        <a:lstStyle/>
        <a:p>
          <a:endParaRPr lang="en-US"/>
        </a:p>
      </dgm:t>
    </dgm:pt>
    <dgm:pt modelId="{8A8010A9-0E77-46AD-A0A9-E947A94C2331}" type="pres">
      <dgm:prSet presAssocID="{DD15753F-B87F-46C1-AF8F-61707D3BD18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0290D1-BF11-43FD-BC51-94BDE10FE333}" type="pres">
      <dgm:prSet presAssocID="{A80A21FE-E4D1-4DDC-A14D-9C4FEB32CF40}" presName="parentLin" presStyleCnt="0"/>
      <dgm:spPr/>
    </dgm:pt>
    <dgm:pt modelId="{0035068F-9226-49A8-8DED-8C727AA83081}" type="pres">
      <dgm:prSet presAssocID="{A80A21FE-E4D1-4DDC-A14D-9C4FEB32CF40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BA9C480-68FC-4E52-A80C-74F28779E2E3}" type="pres">
      <dgm:prSet presAssocID="{A80A21FE-E4D1-4DDC-A14D-9C4FEB32CF4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AD14B-8171-4CC9-930F-A76F08EB640A}" type="pres">
      <dgm:prSet presAssocID="{A80A21FE-E4D1-4DDC-A14D-9C4FEB32CF40}" presName="negativeSpace" presStyleCnt="0"/>
      <dgm:spPr/>
    </dgm:pt>
    <dgm:pt modelId="{E67195D6-5C74-42B1-8F34-76F990D9FCC6}" type="pres">
      <dgm:prSet presAssocID="{A80A21FE-E4D1-4DDC-A14D-9C4FEB32CF40}" presName="childText" presStyleLbl="conFgAcc1" presStyleIdx="0" presStyleCnt="2">
        <dgm:presLayoutVars>
          <dgm:bulletEnabled val="1"/>
        </dgm:presLayoutVars>
      </dgm:prSet>
      <dgm:spPr/>
    </dgm:pt>
    <dgm:pt modelId="{0B038C7F-8D51-4257-AD60-B042444457C6}" type="pres">
      <dgm:prSet presAssocID="{36B0F96D-03E8-4D27-AA13-E9601D42566F}" presName="spaceBetweenRectangles" presStyleCnt="0"/>
      <dgm:spPr/>
    </dgm:pt>
    <dgm:pt modelId="{AF39146F-4671-4945-83B5-7230DCE9E0DE}" type="pres">
      <dgm:prSet presAssocID="{28883A07-301F-4AE3-9634-A4A9FA97BBDD}" presName="parentLin" presStyleCnt="0"/>
      <dgm:spPr/>
    </dgm:pt>
    <dgm:pt modelId="{A2114BF8-3103-478A-938C-8460F75F3129}" type="pres">
      <dgm:prSet presAssocID="{28883A07-301F-4AE3-9634-A4A9FA97BBDD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9317E5B-083E-4C05-8B6D-8AA2A55D2264}" type="pres">
      <dgm:prSet presAssocID="{28883A07-301F-4AE3-9634-A4A9FA97BBD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ECE227-B9BB-4B00-90D1-F9EF81B84422}" type="pres">
      <dgm:prSet presAssocID="{28883A07-301F-4AE3-9634-A4A9FA97BBDD}" presName="negativeSpace" presStyleCnt="0"/>
      <dgm:spPr/>
    </dgm:pt>
    <dgm:pt modelId="{AE3F3D38-9CE7-47E4-9BC7-D7CA2242F608}" type="pres">
      <dgm:prSet presAssocID="{28883A07-301F-4AE3-9634-A4A9FA97BBD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0EE8CCF-D290-405F-A913-160C3D91F42B}" type="presOf" srcId="{DD15753F-B87F-46C1-AF8F-61707D3BD185}" destId="{8A8010A9-0E77-46AD-A0A9-E947A94C2331}" srcOrd="0" destOrd="0" presId="urn:microsoft.com/office/officeart/2005/8/layout/list1"/>
    <dgm:cxn modelId="{08F6528B-6886-4EFE-BA86-B11B69472EB6}" type="presOf" srcId="{A80A21FE-E4D1-4DDC-A14D-9C4FEB32CF40}" destId="{0BA9C480-68FC-4E52-A80C-74F28779E2E3}" srcOrd="1" destOrd="0" presId="urn:microsoft.com/office/officeart/2005/8/layout/list1"/>
    <dgm:cxn modelId="{C9069A8B-6767-405B-A75A-7A21C8886B78}" srcId="{DD15753F-B87F-46C1-AF8F-61707D3BD185}" destId="{28883A07-301F-4AE3-9634-A4A9FA97BBDD}" srcOrd="1" destOrd="0" parTransId="{BAC81B83-C8EE-4001-BA42-1C0ED8E903E0}" sibTransId="{FADAABE0-E371-42DC-8E3E-6D795EE9B4C1}"/>
    <dgm:cxn modelId="{B2041717-A542-426F-98F2-EA026C91E793}" srcId="{DD15753F-B87F-46C1-AF8F-61707D3BD185}" destId="{A80A21FE-E4D1-4DDC-A14D-9C4FEB32CF40}" srcOrd="0" destOrd="0" parTransId="{EF912F93-CD4E-4F66-AA58-E1D6E737F2F0}" sibTransId="{36B0F96D-03E8-4D27-AA13-E9601D42566F}"/>
    <dgm:cxn modelId="{03FBCA9A-23ED-4B90-8216-827A766C5231}" type="presOf" srcId="{28883A07-301F-4AE3-9634-A4A9FA97BBDD}" destId="{A2114BF8-3103-478A-938C-8460F75F3129}" srcOrd="0" destOrd="0" presId="urn:microsoft.com/office/officeart/2005/8/layout/list1"/>
    <dgm:cxn modelId="{9035C326-3A8E-4C67-B845-F65EDB9AC278}" type="presOf" srcId="{A80A21FE-E4D1-4DDC-A14D-9C4FEB32CF40}" destId="{0035068F-9226-49A8-8DED-8C727AA83081}" srcOrd="0" destOrd="0" presId="urn:microsoft.com/office/officeart/2005/8/layout/list1"/>
    <dgm:cxn modelId="{831BBC8B-15C1-4DE1-B3D6-4C5FCF2CEA91}" type="presOf" srcId="{28883A07-301F-4AE3-9634-A4A9FA97BBDD}" destId="{A9317E5B-083E-4C05-8B6D-8AA2A55D2264}" srcOrd="1" destOrd="0" presId="urn:microsoft.com/office/officeart/2005/8/layout/list1"/>
    <dgm:cxn modelId="{79B45DDB-D9C5-43FC-BF9C-8092684C522D}" type="presParOf" srcId="{8A8010A9-0E77-46AD-A0A9-E947A94C2331}" destId="{6C0290D1-BF11-43FD-BC51-94BDE10FE333}" srcOrd="0" destOrd="0" presId="urn:microsoft.com/office/officeart/2005/8/layout/list1"/>
    <dgm:cxn modelId="{B6B76427-5E31-4A2C-9275-AF43C2A83BE1}" type="presParOf" srcId="{6C0290D1-BF11-43FD-BC51-94BDE10FE333}" destId="{0035068F-9226-49A8-8DED-8C727AA83081}" srcOrd="0" destOrd="0" presId="urn:microsoft.com/office/officeart/2005/8/layout/list1"/>
    <dgm:cxn modelId="{5EF3FFFA-DE0A-405C-BEEA-7CA27980C69E}" type="presParOf" srcId="{6C0290D1-BF11-43FD-BC51-94BDE10FE333}" destId="{0BA9C480-68FC-4E52-A80C-74F28779E2E3}" srcOrd="1" destOrd="0" presId="urn:microsoft.com/office/officeart/2005/8/layout/list1"/>
    <dgm:cxn modelId="{D461E607-BFA2-4DBD-8614-B1A34E01D54A}" type="presParOf" srcId="{8A8010A9-0E77-46AD-A0A9-E947A94C2331}" destId="{9EDAD14B-8171-4CC9-930F-A76F08EB640A}" srcOrd="1" destOrd="0" presId="urn:microsoft.com/office/officeart/2005/8/layout/list1"/>
    <dgm:cxn modelId="{EC5FFF64-E5C3-4E46-B865-2A8E39C832DF}" type="presParOf" srcId="{8A8010A9-0E77-46AD-A0A9-E947A94C2331}" destId="{E67195D6-5C74-42B1-8F34-76F990D9FCC6}" srcOrd="2" destOrd="0" presId="urn:microsoft.com/office/officeart/2005/8/layout/list1"/>
    <dgm:cxn modelId="{AA711827-E853-4619-A3F9-7C5A5FFF46B1}" type="presParOf" srcId="{8A8010A9-0E77-46AD-A0A9-E947A94C2331}" destId="{0B038C7F-8D51-4257-AD60-B042444457C6}" srcOrd="3" destOrd="0" presId="urn:microsoft.com/office/officeart/2005/8/layout/list1"/>
    <dgm:cxn modelId="{0BB49EFC-7B0E-4AB2-8A0F-96218166FC4F}" type="presParOf" srcId="{8A8010A9-0E77-46AD-A0A9-E947A94C2331}" destId="{AF39146F-4671-4945-83B5-7230DCE9E0DE}" srcOrd="4" destOrd="0" presId="urn:microsoft.com/office/officeart/2005/8/layout/list1"/>
    <dgm:cxn modelId="{B702FDEE-4914-4E44-9E2C-D4100D758329}" type="presParOf" srcId="{AF39146F-4671-4945-83B5-7230DCE9E0DE}" destId="{A2114BF8-3103-478A-938C-8460F75F3129}" srcOrd="0" destOrd="0" presId="urn:microsoft.com/office/officeart/2005/8/layout/list1"/>
    <dgm:cxn modelId="{DBD43364-42D5-419E-87C3-1EBABE031E42}" type="presParOf" srcId="{AF39146F-4671-4945-83B5-7230DCE9E0DE}" destId="{A9317E5B-083E-4C05-8B6D-8AA2A55D2264}" srcOrd="1" destOrd="0" presId="urn:microsoft.com/office/officeart/2005/8/layout/list1"/>
    <dgm:cxn modelId="{82DCD393-42E4-42BC-8EFF-308B4B5177BE}" type="presParOf" srcId="{8A8010A9-0E77-46AD-A0A9-E947A94C2331}" destId="{F8ECE227-B9BB-4B00-90D1-F9EF81B84422}" srcOrd="5" destOrd="0" presId="urn:microsoft.com/office/officeart/2005/8/layout/list1"/>
    <dgm:cxn modelId="{F05B493D-FA7B-489B-9EC7-05CFA763DB79}" type="presParOf" srcId="{8A8010A9-0E77-46AD-A0A9-E947A94C2331}" destId="{AE3F3D38-9CE7-47E4-9BC7-D7CA2242F60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C844D3-62FE-4448-8B98-42AEACB880DC}" type="doc">
      <dgm:prSet loTypeId="urn:microsoft.com/office/officeart/2005/8/layout/default#4" loCatId="list" qsTypeId="urn:microsoft.com/office/officeart/2005/8/quickstyle/3d2#1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21FF99-5F36-4C52-9C4E-47DE17723276}">
      <dgm:prSet phldrT="[Text]"/>
      <dgm:spPr/>
      <dgm:t>
        <a:bodyPr/>
        <a:lstStyle/>
        <a:p>
          <a:r>
            <a:rPr lang="en-US" dirty="0" err="1"/>
            <a:t>Pelaksanaan</a:t>
          </a:r>
          <a:r>
            <a:rPr lang="en-US" dirty="0"/>
            <a:t> </a:t>
          </a:r>
          <a:r>
            <a:rPr lang="en-US" dirty="0" err="1"/>
            <a:t>Evaluasi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Internal </a:t>
          </a:r>
          <a:r>
            <a:rPr lang="en-US" dirty="0" err="1"/>
            <a:t>Tiap</a:t>
          </a:r>
          <a:r>
            <a:rPr lang="en-US" dirty="0"/>
            <a:t> </a:t>
          </a:r>
          <a:r>
            <a:rPr lang="en-US" dirty="0" err="1"/>
            <a:t>Tingkatan</a:t>
          </a:r>
          <a:endParaRPr lang="en-US" dirty="0"/>
        </a:p>
      </dgm:t>
    </dgm:pt>
    <dgm:pt modelId="{8C61E803-C743-456D-B0EB-B980DB072AE6}" type="parTrans" cxnId="{462CE053-9B21-479F-A19F-A3613EAA2F71}">
      <dgm:prSet/>
      <dgm:spPr/>
      <dgm:t>
        <a:bodyPr/>
        <a:lstStyle/>
        <a:p>
          <a:endParaRPr lang="en-US"/>
        </a:p>
      </dgm:t>
    </dgm:pt>
    <dgm:pt modelId="{348C03FC-F639-4974-ACCC-9FFD2DAE0C93}" type="sibTrans" cxnId="{462CE053-9B21-479F-A19F-A3613EAA2F71}">
      <dgm:prSet/>
      <dgm:spPr/>
      <dgm:t>
        <a:bodyPr/>
        <a:lstStyle/>
        <a:p>
          <a:endParaRPr lang="en-US"/>
        </a:p>
      </dgm:t>
    </dgm:pt>
    <dgm:pt modelId="{00BFF5B6-97C8-44A6-B86A-9166EADA5815}">
      <dgm:prSet phldrT="[Text]"/>
      <dgm:spPr/>
      <dgm:t>
        <a:bodyPr/>
        <a:lstStyle/>
        <a:p>
          <a:r>
            <a:rPr lang="en-US" dirty="0"/>
            <a:t>Cascading s/d </a:t>
          </a:r>
          <a:r>
            <a:rPr lang="en-US" dirty="0" err="1"/>
            <a:t>staf</a:t>
          </a:r>
          <a:endParaRPr lang="en-US" dirty="0"/>
        </a:p>
      </dgm:t>
    </dgm:pt>
    <dgm:pt modelId="{FB2213DA-1928-4F5A-84C7-13EC8735B4EE}" type="parTrans" cxnId="{F82022DF-95E0-4118-8330-BC7EC17217C0}">
      <dgm:prSet/>
      <dgm:spPr/>
      <dgm:t>
        <a:bodyPr/>
        <a:lstStyle/>
        <a:p>
          <a:endParaRPr lang="en-US"/>
        </a:p>
      </dgm:t>
    </dgm:pt>
    <dgm:pt modelId="{12EBC141-6F2F-4626-B51F-39EC704C147D}" type="sibTrans" cxnId="{F82022DF-95E0-4118-8330-BC7EC17217C0}">
      <dgm:prSet/>
      <dgm:spPr/>
      <dgm:t>
        <a:bodyPr/>
        <a:lstStyle/>
        <a:p>
          <a:endParaRPr lang="en-US"/>
        </a:p>
      </dgm:t>
    </dgm:pt>
    <dgm:pt modelId="{64C2D12C-F775-4E86-A789-F6BC0970CFAD}">
      <dgm:prSet phldrT="[Text]"/>
      <dgm:spPr/>
      <dgm:t>
        <a:bodyPr/>
        <a:lstStyle/>
        <a:p>
          <a:r>
            <a:rPr lang="en-US" dirty="0" err="1"/>
            <a:t>Pembuatan</a:t>
          </a:r>
          <a:r>
            <a:rPr lang="en-US" dirty="0"/>
            <a:t> RA </a:t>
          </a:r>
          <a:r>
            <a:rPr lang="en-US" dirty="0" err="1"/>
            <a:t>setiap</a:t>
          </a:r>
          <a:r>
            <a:rPr lang="en-US" dirty="0"/>
            <a:t> </a:t>
          </a:r>
          <a:r>
            <a:rPr lang="en-US" dirty="0" err="1"/>
            <a:t>kegiatan</a:t>
          </a:r>
          <a:endParaRPr lang="en-US" dirty="0"/>
        </a:p>
      </dgm:t>
    </dgm:pt>
    <dgm:pt modelId="{E46ACAE9-229E-4CCA-BFAC-D04A83294ADB}" type="parTrans" cxnId="{699493A3-1D15-488B-8EA4-DD5E5C40A5A3}">
      <dgm:prSet/>
      <dgm:spPr/>
      <dgm:t>
        <a:bodyPr/>
        <a:lstStyle/>
        <a:p>
          <a:endParaRPr lang="en-US"/>
        </a:p>
      </dgm:t>
    </dgm:pt>
    <dgm:pt modelId="{D15150D6-4429-44BB-9E40-6A0319E1175B}" type="sibTrans" cxnId="{699493A3-1D15-488B-8EA4-DD5E5C40A5A3}">
      <dgm:prSet/>
      <dgm:spPr/>
      <dgm:t>
        <a:bodyPr/>
        <a:lstStyle/>
        <a:p>
          <a:endParaRPr lang="en-US"/>
        </a:p>
      </dgm:t>
    </dgm:pt>
    <dgm:pt modelId="{48F21F77-410A-440C-9807-DD53C65E7AE3}" type="pres">
      <dgm:prSet presAssocID="{7FC844D3-62FE-4448-8B98-42AEACB880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E68BC7-CCA3-4C63-B6FF-BBF44A7B6ABA}" type="pres">
      <dgm:prSet presAssocID="{5721FF99-5F36-4C52-9C4E-47DE1772327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D111ED-94B4-4F20-9291-4E71735217BE}" type="pres">
      <dgm:prSet presAssocID="{348C03FC-F639-4974-ACCC-9FFD2DAE0C93}" presName="sibTrans" presStyleCnt="0"/>
      <dgm:spPr/>
    </dgm:pt>
    <dgm:pt modelId="{B341A798-041B-4EF9-854C-4A11DECD9600}" type="pres">
      <dgm:prSet presAssocID="{00BFF5B6-97C8-44A6-B86A-9166EADA58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0900E-2661-4315-9F6F-794E281BCA86}" type="pres">
      <dgm:prSet presAssocID="{12EBC141-6F2F-4626-B51F-39EC704C147D}" presName="sibTrans" presStyleCnt="0"/>
      <dgm:spPr/>
    </dgm:pt>
    <dgm:pt modelId="{F81243D6-8682-40D1-A5B0-B057D2708D12}" type="pres">
      <dgm:prSet presAssocID="{64C2D12C-F775-4E86-A789-F6BC0970CFA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3B1571-005A-41A7-91CA-677C3F4BA6E5}" type="presOf" srcId="{64C2D12C-F775-4E86-A789-F6BC0970CFAD}" destId="{F81243D6-8682-40D1-A5B0-B057D2708D12}" srcOrd="0" destOrd="0" presId="urn:microsoft.com/office/officeart/2005/8/layout/default#4"/>
    <dgm:cxn modelId="{462CE053-9B21-479F-A19F-A3613EAA2F71}" srcId="{7FC844D3-62FE-4448-8B98-42AEACB880DC}" destId="{5721FF99-5F36-4C52-9C4E-47DE17723276}" srcOrd="0" destOrd="0" parTransId="{8C61E803-C743-456D-B0EB-B980DB072AE6}" sibTransId="{348C03FC-F639-4974-ACCC-9FFD2DAE0C93}"/>
    <dgm:cxn modelId="{CEFF5849-966C-44F1-9741-C661B0AEF5EE}" type="presOf" srcId="{5721FF99-5F36-4C52-9C4E-47DE17723276}" destId="{4CE68BC7-CCA3-4C63-B6FF-BBF44A7B6ABA}" srcOrd="0" destOrd="0" presId="urn:microsoft.com/office/officeart/2005/8/layout/default#4"/>
    <dgm:cxn modelId="{699493A3-1D15-488B-8EA4-DD5E5C40A5A3}" srcId="{7FC844D3-62FE-4448-8B98-42AEACB880DC}" destId="{64C2D12C-F775-4E86-A789-F6BC0970CFAD}" srcOrd="2" destOrd="0" parTransId="{E46ACAE9-229E-4CCA-BFAC-D04A83294ADB}" sibTransId="{D15150D6-4429-44BB-9E40-6A0319E1175B}"/>
    <dgm:cxn modelId="{F536044A-3E90-4E30-95D1-6D9BF2DFA734}" type="presOf" srcId="{00BFF5B6-97C8-44A6-B86A-9166EADA5815}" destId="{B341A798-041B-4EF9-854C-4A11DECD9600}" srcOrd="0" destOrd="0" presId="urn:microsoft.com/office/officeart/2005/8/layout/default#4"/>
    <dgm:cxn modelId="{E4ED132C-BC51-433F-90F1-56AAF6E0BD19}" type="presOf" srcId="{7FC844D3-62FE-4448-8B98-42AEACB880DC}" destId="{48F21F77-410A-440C-9807-DD53C65E7AE3}" srcOrd="0" destOrd="0" presId="urn:microsoft.com/office/officeart/2005/8/layout/default#4"/>
    <dgm:cxn modelId="{F82022DF-95E0-4118-8330-BC7EC17217C0}" srcId="{7FC844D3-62FE-4448-8B98-42AEACB880DC}" destId="{00BFF5B6-97C8-44A6-B86A-9166EADA5815}" srcOrd="1" destOrd="0" parTransId="{FB2213DA-1928-4F5A-84C7-13EC8735B4EE}" sibTransId="{12EBC141-6F2F-4626-B51F-39EC704C147D}"/>
    <dgm:cxn modelId="{424B8C79-C7E6-4D41-B706-820D6D605663}" type="presParOf" srcId="{48F21F77-410A-440C-9807-DD53C65E7AE3}" destId="{4CE68BC7-CCA3-4C63-B6FF-BBF44A7B6ABA}" srcOrd="0" destOrd="0" presId="urn:microsoft.com/office/officeart/2005/8/layout/default#4"/>
    <dgm:cxn modelId="{00C1342C-E9B6-4589-B13E-8A63BCBA4E95}" type="presParOf" srcId="{48F21F77-410A-440C-9807-DD53C65E7AE3}" destId="{5FD111ED-94B4-4F20-9291-4E71735217BE}" srcOrd="1" destOrd="0" presId="urn:microsoft.com/office/officeart/2005/8/layout/default#4"/>
    <dgm:cxn modelId="{0DC3E017-9D86-41C9-B1E8-8CA30E419A2B}" type="presParOf" srcId="{48F21F77-410A-440C-9807-DD53C65E7AE3}" destId="{B341A798-041B-4EF9-854C-4A11DECD9600}" srcOrd="2" destOrd="0" presId="urn:microsoft.com/office/officeart/2005/8/layout/default#4"/>
    <dgm:cxn modelId="{19157D19-833C-47A8-851A-AF7CF55CA806}" type="presParOf" srcId="{48F21F77-410A-440C-9807-DD53C65E7AE3}" destId="{B180900E-2661-4315-9F6F-794E281BCA86}" srcOrd="3" destOrd="0" presId="urn:microsoft.com/office/officeart/2005/8/layout/default#4"/>
    <dgm:cxn modelId="{7FD03F21-9F44-418B-BC30-DC263974F3BA}" type="presParOf" srcId="{48F21F77-410A-440C-9807-DD53C65E7AE3}" destId="{F81243D6-8682-40D1-A5B0-B057D2708D12}" srcOrd="4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0BD948-EC0B-43B0-B7F9-9BF3C645A473}" type="doc">
      <dgm:prSet loTypeId="urn:microsoft.com/office/officeart/2005/8/layout/chevron1" loCatId="process" qsTypeId="urn:microsoft.com/office/officeart/2005/8/quickstyle/3d2#3" qsCatId="3D" csTypeId="urn:microsoft.com/office/officeart/2005/8/colors/colorful1#6" csCatId="colorful" phldr="1"/>
      <dgm:spPr/>
    </dgm:pt>
    <dgm:pt modelId="{D4583DAD-577B-4BC0-A1BD-73695A9454ED}">
      <dgm:prSet phldrT="[Text]"/>
      <dgm:spPr/>
      <dgm:t>
        <a:bodyPr/>
        <a:lstStyle/>
        <a:p>
          <a:r>
            <a:rPr lang="en-US" b="1" dirty="0"/>
            <a:t>1 </a:t>
          </a:r>
          <a:r>
            <a:rPr lang="en-US" b="1" dirty="0" err="1" smtClean="0"/>
            <a:t>tujuan</a:t>
          </a:r>
          <a:r>
            <a:rPr lang="en-US" b="1" dirty="0" smtClean="0"/>
            <a:t> OPD</a:t>
          </a:r>
          <a:endParaRPr lang="en-US" b="1" dirty="0"/>
        </a:p>
      </dgm:t>
    </dgm:pt>
    <dgm:pt modelId="{15B829D4-E187-4F6A-A759-AC67A4B44D62}" type="parTrans" cxnId="{2E6AF2CC-020C-4785-9B90-A08038617D24}">
      <dgm:prSet/>
      <dgm:spPr/>
      <dgm:t>
        <a:bodyPr/>
        <a:lstStyle/>
        <a:p>
          <a:endParaRPr lang="en-US" b="1"/>
        </a:p>
      </dgm:t>
    </dgm:pt>
    <dgm:pt modelId="{D25C700B-31FE-48CB-8324-391C63E52DD8}" type="sibTrans" cxnId="{2E6AF2CC-020C-4785-9B90-A08038617D24}">
      <dgm:prSet/>
      <dgm:spPr/>
      <dgm:t>
        <a:bodyPr/>
        <a:lstStyle/>
        <a:p>
          <a:endParaRPr lang="en-US" b="1"/>
        </a:p>
      </dgm:t>
    </dgm:pt>
    <dgm:pt modelId="{65BA8290-146A-4659-97CC-A188A6DAAC69}">
      <dgm:prSet phldrT="[Text]"/>
      <dgm:spPr/>
      <dgm:t>
        <a:bodyPr/>
        <a:lstStyle/>
        <a:p>
          <a:r>
            <a:rPr lang="en-US" b="1" dirty="0"/>
            <a:t>3 </a:t>
          </a:r>
          <a:r>
            <a:rPr lang="en-US" b="1" dirty="0" err="1"/>
            <a:t>sasaran</a:t>
          </a:r>
          <a:r>
            <a:rPr lang="en-US" b="1" dirty="0"/>
            <a:t> </a:t>
          </a:r>
          <a:r>
            <a:rPr lang="en-US" b="1" dirty="0" smtClean="0"/>
            <a:t>OPD</a:t>
          </a:r>
          <a:endParaRPr lang="en-US" b="1" dirty="0"/>
        </a:p>
      </dgm:t>
    </dgm:pt>
    <dgm:pt modelId="{B7ACE0CB-35CA-49A8-AA66-058F7A5C0F52}" type="parTrans" cxnId="{E72BE2CD-A32E-4503-81D7-5FBAAD9ED2D4}">
      <dgm:prSet/>
      <dgm:spPr/>
      <dgm:t>
        <a:bodyPr/>
        <a:lstStyle/>
        <a:p>
          <a:endParaRPr lang="en-US" b="1"/>
        </a:p>
      </dgm:t>
    </dgm:pt>
    <dgm:pt modelId="{C301DCD0-8213-4267-8F80-BD9B18737063}" type="sibTrans" cxnId="{E72BE2CD-A32E-4503-81D7-5FBAAD9ED2D4}">
      <dgm:prSet/>
      <dgm:spPr/>
      <dgm:t>
        <a:bodyPr/>
        <a:lstStyle/>
        <a:p>
          <a:endParaRPr lang="en-US" b="1"/>
        </a:p>
      </dgm:t>
    </dgm:pt>
    <dgm:pt modelId="{BE712E83-6858-4AC7-9C69-8B36DD0920DB}">
      <dgm:prSet phldrT="[Text]"/>
      <dgm:spPr/>
      <dgm:t>
        <a:bodyPr/>
        <a:lstStyle/>
        <a:p>
          <a:r>
            <a:rPr lang="en-US" b="1" dirty="0"/>
            <a:t>3 </a:t>
          </a:r>
          <a:r>
            <a:rPr lang="en-US" b="1" dirty="0" err="1"/>
            <a:t>indikator</a:t>
          </a:r>
          <a:r>
            <a:rPr lang="en-US" b="1" dirty="0"/>
            <a:t> </a:t>
          </a:r>
          <a:r>
            <a:rPr lang="en-US" b="1" dirty="0" err="1"/>
            <a:t>kinerja</a:t>
          </a:r>
          <a:r>
            <a:rPr lang="en-US" b="1" dirty="0"/>
            <a:t> </a:t>
          </a:r>
          <a:r>
            <a:rPr lang="en-US" b="1" dirty="0" err="1"/>
            <a:t>sasaran</a:t>
          </a:r>
          <a:endParaRPr lang="en-US" b="1" dirty="0"/>
        </a:p>
      </dgm:t>
    </dgm:pt>
    <dgm:pt modelId="{339BDE77-6EEF-49BC-8EEE-7396F02FA22D}" type="parTrans" cxnId="{8CEABE0F-E13F-4AF8-AC68-CF8E71910E24}">
      <dgm:prSet/>
      <dgm:spPr/>
      <dgm:t>
        <a:bodyPr/>
        <a:lstStyle/>
        <a:p>
          <a:endParaRPr lang="en-US" b="1"/>
        </a:p>
      </dgm:t>
    </dgm:pt>
    <dgm:pt modelId="{9FDADBEF-D68A-4C23-B23D-B58B5824FACF}" type="sibTrans" cxnId="{8CEABE0F-E13F-4AF8-AC68-CF8E71910E24}">
      <dgm:prSet/>
      <dgm:spPr/>
      <dgm:t>
        <a:bodyPr/>
        <a:lstStyle/>
        <a:p>
          <a:endParaRPr lang="en-US" b="1"/>
        </a:p>
      </dgm:t>
    </dgm:pt>
    <dgm:pt modelId="{B0371AE7-CEDF-47BE-9D2E-1D07DA5AD0B5}">
      <dgm:prSet phldrT="[Text]"/>
      <dgm:spPr/>
      <dgm:t>
        <a:bodyPr/>
        <a:lstStyle/>
        <a:p>
          <a:r>
            <a:rPr lang="en-US" b="1" dirty="0"/>
            <a:t>4 program</a:t>
          </a:r>
        </a:p>
      </dgm:t>
    </dgm:pt>
    <dgm:pt modelId="{E6CC8540-24B5-4C74-8583-7C2CB877A8A4}" type="parTrans" cxnId="{A3DFEE74-EBFA-49C7-A445-4CA4486543EF}">
      <dgm:prSet/>
      <dgm:spPr/>
      <dgm:t>
        <a:bodyPr/>
        <a:lstStyle/>
        <a:p>
          <a:endParaRPr lang="en-US" b="1"/>
        </a:p>
      </dgm:t>
    </dgm:pt>
    <dgm:pt modelId="{11FB9E16-0832-4D34-9034-E050D53A8902}" type="sibTrans" cxnId="{A3DFEE74-EBFA-49C7-A445-4CA4486543EF}">
      <dgm:prSet/>
      <dgm:spPr/>
      <dgm:t>
        <a:bodyPr/>
        <a:lstStyle/>
        <a:p>
          <a:endParaRPr lang="en-US" b="1"/>
        </a:p>
      </dgm:t>
    </dgm:pt>
    <dgm:pt modelId="{DE349C73-6BD2-4D73-B4ED-837E99DC6235}">
      <dgm:prSet phldrT="[Text]"/>
      <dgm:spPr/>
      <dgm:t>
        <a:bodyPr/>
        <a:lstStyle/>
        <a:p>
          <a:r>
            <a:rPr lang="en-US" b="1" dirty="0"/>
            <a:t>4 </a:t>
          </a:r>
          <a:r>
            <a:rPr lang="en-US" b="1" dirty="0" err="1"/>
            <a:t>indikator</a:t>
          </a:r>
          <a:r>
            <a:rPr lang="en-US" b="1" dirty="0"/>
            <a:t> </a:t>
          </a:r>
          <a:r>
            <a:rPr lang="en-US" b="1" dirty="0" err="1"/>
            <a:t>kinerja</a:t>
          </a:r>
          <a:r>
            <a:rPr lang="en-US" b="1" dirty="0"/>
            <a:t> program</a:t>
          </a:r>
        </a:p>
      </dgm:t>
    </dgm:pt>
    <dgm:pt modelId="{FD694177-0196-4087-AD14-B4567E551BFD}" type="parTrans" cxnId="{34885B38-D866-4026-9DDD-8B7A46F8276E}">
      <dgm:prSet/>
      <dgm:spPr/>
      <dgm:t>
        <a:bodyPr/>
        <a:lstStyle/>
        <a:p>
          <a:endParaRPr lang="en-US" b="1"/>
        </a:p>
      </dgm:t>
    </dgm:pt>
    <dgm:pt modelId="{A4B1BB36-875F-4C64-9148-EE8E0888C2DA}" type="sibTrans" cxnId="{34885B38-D866-4026-9DDD-8B7A46F8276E}">
      <dgm:prSet/>
      <dgm:spPr/>
      <dgm:t>
        <a:bodyPr/>
        <a:lstStyle/>
        <a:p>
          <a:endParaRPr lang="en-US" b="1"/>
        </a:p>
      </dgm:t>
    </dgm:pt>
    <dgm:pt modelId="{B2BB6AFA-908C-4658-B84B-20E8440EC9C5}" type="pres">
      <dgm:prSet presAssocID="{C80BD948-EC0B-43B0-B7F9-9BF3C645A473}" presName="Name0" presStyleCnt="0">
        <dgm:presLayoutVars>
          <dgm:dir/>
          <dgm:animLvl val="lvl"/>
          <dgm:resizeHandles val="exact"/>
        </dgm:presLayoutVars>
      </dgm:prSet>
      <dgm:spPr/>
    </dgm:pt>
    <dgm:pt modelId="{B2BA228F-EA00-46CA-93CC-2C4D39B1F55D}" type="pres">
      <dgm:prSet presAssocID="{D4583DAD-577B-4BC0-A1BD-73695A9454E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0331F-8953-47A4-B16E-59BABE16B5D6}" type="pres">
      <dgm:prSet presAssocID="{D25C700B-31FE-48CB-8324-391C63E52DD8}" presName="parTxOnlySpace" presStyleCnt="0"/>
      <dgm:spPr/>
    </dgm:pt>
    <dgm:pt modelId="{2163C065-C791-450B-937C-5D2551BFC204}" type="pres">
      <dgm:prSet presAssocID="{65BA8290-146A-4659-97CC-A188A6DAAC69}" presName="parTxOnly" presStyleLbl="node1" presStyleIdx="1" presStyleCnt="5" custLinFactNeighborX="42680" custLinFactNeighborY="13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41B5A4-9171-40E7-88B4-8BEDC635A8F5}" type="pres">
      <dgm:prSet presAssocID="{C301DCD0-8213-4267-8F80-BD9B18737063}" presName="parTxOnlySpace" presStyleCnt="0"/>
      <dgm:spPr/>
    </dgm:pt>
    <dgm:pt modelId="{97FDAD9B-D364-49E9-8BA3-85B053517BCB}" type="pres">
      <dgm:prSet presAssocID="{BE712E83-6858-4AC7-9C69-8B36DD0920DB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7285C1-DD7D-45BE-9ABA-880375FBACA4}" type="pres">
      <dgm:prSet presAssocID="{9FDADBEF-D68A-4C23-B23D-B58B5824FACF}" presName="parTxOnlySpace" presStyleCnt="0"/>
      <dgm:spPr/>
    </dgm:pt>
    <dgm:pt modelId="{41157578-E8E2-41F6-AC3C-BCA39CC2885B}" type="pres">
      <dgm:prSet presAssocID="{B0371AE7-CEDF-47BE-9D2E-1D07DA5AD0B5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6B998-DD9C-42A6-8FD5-AFB4B10166B4}" type="pres">
      <dgm:prSet presAssocID="{11FB9E16-0832-4D34-9034-E050D53A8902}" presName="parTxOnlySpace" presStyleCnt="0"/>
      <dgm:spPr/>
    </dgm:pt>
    <dgm:pt modelId="{031C06BC-A4A1-45D9-BD2F-A0FDE65C0B90}" type="pres">
      <dgm:prSet presAssocID="{DE349C73-6BD2-4D73-B4ED-837E99DC623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AE8414-DEDB-427E-B4AF-3C60D53895E6}" type="presOf" srcId="{DE349C73-6BD2-4D73-B4ED-837E99DC6235}" destId="{031C06BC-A4A1-45D9-BD2F-A0FDE65C0B90}" srcOrd="0" destOrd="0" presId="urn:microsoft.com/office/officeart/2005/8/layout/chevron1"/>
    <dgm:cxn modelId="{8CEABE0F-E13F-4AF8-AC68-CF8E71910E24}" srcId="{C80BD948-EC0B-43B0-B7F9-9BF3C645A473}" destId="{BE712E83-6858-4AC7-9C69-8B36DD0920DB}" srcOrd="2" destOrd="0" parTransId="{339BDE77-6EEF-49BC-8EEE-7396F02FA22D}" sibTransId="{9FDADBEF-D68A-4C23-B23D-B58B5824FACF}"/>
    <dgm:cxn modelId="{A199D697-5447-4DAC-AA37-3C3E9BD60E91}" type="presOf" srcId="{65BA8290-146A-4659-97CC-A188A6DAAC69}" destId="{2163C065-C791-450B-937C-5D2551BFC204}" srcOrd="0" destOrd="0" presId="urn:microsoft.com/office/officeart/2005/8/layout/chevron1"/>
    <dgm:cxn modelId="{E72BE2CD-A32E-4503-81D7-5FBAAD9ED2D4}" srcId="{C80BD948-EC0B-43B0-B7F9-9BF3C645A473}" destId="{65BA8290-146A-4659-97CC-A188A6DAAC69}" srcOrd="1" destOrd="0" parTransId="{B7ACE0CB-35CA-49A8-AA66-058F7A5C0F52}" sibTransId="{C301DCD0-8213-4267-8F80-BD9B18737063}"/>
    <dgm:cxn modelId="{EBF0D589-E815-4759-A074-9DFC05AD529B}" type="presOf" srcId="{C80BD948-EC0B-43B0-B7F9-9BF3C645A473}" destId="{B2BB6AFA-908C-4658-B84B-20E8440EC9C5}" srcOrd="0" destOrd="0" presId="urn:microsoft.com/office/officeart/2005/8/layout/chevron1"/>
    <dgm:cxn modelId="{34885B38-D866-4026-9DDD-8B7A46F8276E}" srcId="{C80BD948-EC0B-43B0-B7F9-9BF3C645A473}" destId="{DE349C73-6BD2-4D73-B4ED-837E99DC6235}" srcOrd="4" destOrd="0" parTransId="{FD694177-0196-4087-AD14-B4567E551BFD}" sibTransId="{A4B1BB36-875F-4C64-9148-EE8E0888C2DA}"/>
    <dgm:cxn modelId="{A3DFEE74-EBFA-49C7-A445-4CA4486543EF}" srcId="{C80BD948-EC0B-43B0-B7F9-9BF3C645A473}" destId="{B0371AE7-CEDF-47BE-9D2E-1D07DA5AD0B5}" srcOrd="3" destOrd="0" parTransId="{E6CC8540-24B5-4C74-8583-7C2CB877A8A4}" sibTransId="{11FB9E16-0832-4D34-9034-E050D53A8902}"/>
    <dgm:cxn modelId="{407C6331-7770-4BF2-8955-9E13AE3B625F}" type="presOf" srcId="{D4583DAD-577B-4BC0-A1BD-73695A9454ED}" destId="{B2BA228F-EA00-46CA-93CC-2C4D39B1F55D}" srcOrd="0" destOrd="0" presId="urn:microsoft.com/office/officeart/2005/8/layout/chevron1"/>
    <dgm:cxn modelId="{2E6AF2CC-020C-4785-9B90-A08038617D24}" srcId="{C80BD948-EC0B-43B0-B7F9-9BF3C645A473}" destId="{D4583DAD-577B-4BC0-A1BD-73695A9454ED}" srcOrd="0" destOrd="0" parTransId="{15B829D4-E187-4F6A-A759-AC67A4B44D62}" sibTransId="{D25C700B-31FE-48CB-8324-391C63E52DD8}"/>
    <dgm:cxn modelId="{D024E5CA-4B94-4442-A49E-6F799D904812}" type="presOf" srcId="{BE712E83-6858-4AC7-9C69-8B36DD0920DB}" destId="{97FDAD9B-D364-49E9-8BA3-85B053517BCB}" srcOrd="0" destOrd="0" presId="urn:microsoft.com/office/officeart/2005/8/layout/chevron1"/>
    <dgm:cxn modelId="{C685135C-5353-4A36-9A50-2EFB8CEF76E8}" type="presOf" srcId="{B0371AE7-CEDF-47BE-9D2E-1D07DA5AD0B5}" destId="{41157578-E8E2-41F6-AC3C-BCA39CC2885B}" srcOrd="0" destOrd="0" presId="urn:microsoft.com/office/officeart/2005/8/layout/chevron1"/>
    <dgm:cxn modelId="{061B1C52-A5E7-41F9-A473-1F202A35ADCA}" type="presParOf" srcId="{B2BB6AFA-908C-4658-B84B-20E8440EC9C5}" destId="{B2BA228F-EA00-46CA-93CC-2C4D39B1F55D}" srcOrd="0" destOrd="0" presId="urn:microsoft.com/office/officeart/2005/8/layout/chevron1"/>
    <dgm:cxn modelId="{A400EE8F-2A07-4C84-8746-A475D9AF1DA6}" type="presParOf" srcId="{B2BB6AFA-908C-4658-B84B-20E8440EC9C5}" destId="{F190331F-8953-47A4-B16E-59BABE16B5D6}" srcOrd="1" destOrd="0" presId="urn:microsoft.com/office/officeart/2005/8/layout/chevron1"/>
    <dgm:cxn modelId="{7FDDA619-EE8E-4A11-96E6-DC506C34A000}" type="presParOf" srcId="{B2BB6AFA-908C-4658-B84B-20E8440EC9C5}" destId="{2163C065-C791-450B-937C-5D2551BFC204}" srcOrd="2" destOrd="0" presId="urn:microsoft.com/office/officeart/2005/8/layout/chevron1"/>
    <dgm:cxn modelId="{13119AC8-AEB1-4071-B8CA-4404345CC00D}" type="presParOf" srcId="{B2BB6AFA-908C-4658-B84B-20E8440EC9C5}" destId="{A841B5A4-9171-40E7-88B4-8BEDC635A8F5}" srcOrd="3" destOrd="0" presId="urn:microsoft.com/office/officeart/2005/8/layout/chevron1"/>
    <dgm:cxn modelId="{8CB96E5D-1997-4DC8-983A-5BC10B2CDD65}" type="presParOf" srcId="{B2BB6AFA-908C-4658-B84B-20E8440EC9C5}" destId="{97FDAD9B-D364-49E9-8BA3-85B053517BCB}" srcOrd="4" destOrd="0" presId="urn:microsoft.com/office/officeart/2005/8/layout/chevron1"/>
    <dgm:cxn modelId="{95616A5C-4123-4877-9A91-40AE7193E30E}" type="presParOf" srcId="{B2BB6AFA-908C-4658-B84B-20E8440EC9C5}" destId="{9E7285C1-DD7D-45BE-9ABA-880375FBACA4}" srcOrd="5" destOrd="0" presId="urn:microsoft.com/office/officeart/2005/8/layout/chevron1"/>
    <dgm:cxn modelId="{EB903861-217E-4031-82DF-C68E811858D6}" type="presParOf" srcId="{B2BB6AFA-908C-4658-B84B-20E8440EC9C5}" destId="{41157578-E8E2-41F6-AC3C-BCA39CC2885B}" srcOrd="6" destOrd="0" presId="urn:microsoft.com/office/officeart/2005/8/layout/chevron1"/>
    <dgm:cxn modelId="{EF8AE681-984E-4BF0-8A41-F036C61E37CB}" type="presParOf" srcId="{B2BB6AFA-908C-4658-B84B-20E8440EC9C5}" destId="{9246B998-DD9C-42A6-8FD5-AFB4B10166B4}" srcOrd="7" destOrd="0" presId="urn:microsoft.com/office/officeart/2005/8/layout/chevron1"/>
    <dgm:cxn modelId="{C8955D08-B00E-42A9-B755-594EC9EDB830}" type="presParOf" srcId="{B2BB6AFA-908C-4658-B84B-20E8440EC9C5}" destId="{031C06BC-A4A1-45D9-BD2F-A0FDE65C0B90}" srcOrd="8" destOrd="0" presId="urn:microsoft.com/office/officeart/2005/8/layout/chevron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E0C329-382B-4239-94F9-6400F23E0CA8}" type="doc">
      <dgm:prSet loTypeId="urn:microsoft.com/office/officeart/2005/8/layout/chevron1" loCatId="process" qsTypeId="urn:microsoft.com/office/officeart/2005/8/quickstyle/3d2#2" qsCatId="3D" csTypeId="urn:microsoft.com/office/officeart/2005/8/colors/colorful1#3" csCatId="colorful" phldr="1"/>
      <dgm:spPr/>
    </dgm:pt>
    <dgm:pt modelId="{78798FD3-D291-47D6-9B3C-B68014437665}">
      <dgm:prSet phldrT="[Text]"/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3 </a:t>
          </a:r>
          <a:r>
            <a:rPr lang="en-US" b="1" dirty="0">
              <a:latin typeface="Arial" pitchFamily="34" charset="0"/>
              <a:cs typeface="Arial" pitchFamily="34" charset="0"/>
            </a:rPr>
            <a:t>IKU</a:t>
          </a:r>
          <a:endParaRPr lang="id-ID" b="1" dirty="0">
            <a:latin typeface="Arial" pitchFamily="34" charset="0"/>
            <a:cs typeface="Arial" pitchFamily="34" charset="0"/>
          </a:endParaRPr>
        </a:p>
      </dgm:t>
    </dgm:pt>
    <dgm:pt modelId="{C9B64C09-A520-4581-8CFD-73CAC200D05B}" type="parTrans" cxnId="{0146F47C-4B49-4E3F-90E9-A2A99BABD7D1}">
      <dgm:prSet/>
      <dgm:spPr/>
      <dgm:t>
        <a:bodyPr/>
        <a:lstStyle/>
        <a:p>
          <a:endParaRPr lang="id-ID"/>
        </a:p>
      </dgm:t>
    </dgm:pt>
    <dgm:pt modelId="{F91E9B13-1FCC-43CB-9971-D8E42EBFD99A}" type="sibTrans" cxnId="{0146F47C-4B49-4E3F-90E9-A2A99BABD7D1}">
      <dgm:prSet/>
      <dgm:spPr/>
      <dgm:t>
        <a:bodyPr/>
        <a:lstStyle/>
        <a:p>
          <a:endParaRPr lang="id-ID"/>
        </a:p>
      </dgm:t>
    </dgm:pt>
    <dgm:pt modelId="{74697C9F-F08D-4B50-BA33-8A6974669A40}">
      <dgm:prSet phldrT="[Text]"/>
      <dgm:spPr/>
      <dgm:t>
        <a:bodyPr/>
        <a:lstStyle/>
        <a:p>
          <a:r>
            <a:rPr lang="en-US" b="1" dirty="0" smtClean="0"/>
            <a:t>3 </a:t>
          </a:r>
          <a:r>
            <a:rPr lang="en-US" b="1" dirty="0" err="1"/>
            <a:t>Sasaran</a:t>
          </a:r>
          <a:r>
            <a:rPr lang="en-US" b="1" dirty="0"/>
            <a:t> </a:t>
          </a:r>
          <a:r>
            <a:rPr lang="en-US" b="1" dirty="0" err="1"/>
            <a:t>Strategis</a:t>
          </a:r>
          <a:endParaRPr lang="id-ID" b="1" dirty="0"/>
        </a:p>
      </dgm:t>
    </dgm:pt>
    <dgm:pt modelId="{DA77884C-67BA-4A26-B011-F764E3FE45B4}" type="parTrans" cxnId="{14FFDD33-B8E6-41CA-96D0-040F3681BAFA}">
      <dgm:prSet/>
      <dgm:spPr/>
      <dgm:t>
        <a:bodyPr/>
        <a:lstStyle/>
        <a:p>
          <a:endParaRPr lang="id-ID"/>
        </a:p>
      </dgm:t>
    </dgm:pt>
    <dgm:pt modelId="{C9981C31-C852-4F3D-B89B-6CD40F5267FE}" type="sibTrans" cxnId="{14FFDD33-B8E6-41CA-96D0-040F3681BAFA}">
      <dgm:prSet/>
      <dgm:spPr/>
      <dgm:t>
        <a:bodyPr/>
        <a:lstStyle/>
        <a:p>
          <a:endParaRPr lang="id-ID"/>
        </a:p>
      </dgm:t>
    </dgm:pt>
    <dgm:pt modelId="{BF9A505D-4413-42A1-B722-5F35FACCE3B8}">
      <dgm:prSet/>
      <dgm:spPr/>
      <dgm:t>
        <a:bodyPr/>
        <a:lstStyle/>
        <a:p>
          <a:r>
            <a:rPr lang="en-US" b="1" dirty="0"/>
            <a:t>3 </a:t>
          </a:r>
          <a:r>
            <a:rPr lang="en-US" b="1" dirty="0" err="1"/>
            <a:t>Indikator</a:t>
          </a:r>
          <a:r>
            <a:rPr lang="en-US" b="1" dirty="0"/>
            <a:t> </a:t>
          </a:r>
          <a:r>
            <a:rPr lang="en-US" b="1" dirty="0" err="1"/>
            <a:t>Sasaran</a:t>
          </a:r>
          <a:endParaRPr lang="en-US" b="1" dirty="0"/>
        </a:p>
      </dgm:t>
    </dgm:pt>
    <dgm:pt modelId="{D8BA746D-8CC6-4496-B428-1D4B7C142D5E}" type="parTrans" cxnId="{CABF5DBE-F60C-4EB2-AEEF-57185FB9E05A}">
      <dgm:prSet/>
      <dgm:spPr/>
      <dgm:t>
        <a:bodyPr/>
        <a:lstStyle/>
        <a:p>
          <a:endParaRPr lang="en-US"/>
        </a:p>
      </dgm:t>
    </dgm:pt>
    <dgm:pt modelId="{AB0FAA1A-F3C3-43D6-A618-3B51E25095FD}" type="sibTrans" cxnId="{CABF5DBE-F60C-4EB2-AEEF-57185FB9E05A}">
      <dgm:prSet/>
      <dgm:spPr/>
      <dgm:t>
        <a:bodyPr/>
        <a:lstStyle/>
        <a:p>
          <a:endParaRPr lang="en-US"/>
        </a:p>
      </dgm:t>
    </dgm:pt>
    <dgm:pt modelId="{50AC86E5-8FB8-452B-AB1F-03E46A72BC68}" type="pres">
      <dgm:prSet presAssocID="{69E0C329-382B-4239-94F9-6400F23E0CA8}" presName="Name0" presStyleCnt="0">
        <dgm:presLayoutVars>
          <dgm:dir/>
          <dgm:animLvl val="lvl"/>
          <dgm:resizeHandles val="exact"/>
        </dgm:presLayoutVars>
      </dgm:prSet>
      <dgm:spPr/>
    </dgm:pt>
    <dgm:pt modelId="{3585494A-7E67-4DF8-8C60-AF286A7AD71F}" type="pres">
      <dgm:prSet presAssocID="{78798FD3-D291-47D6-9B3C-B6801443766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E6FB44-A384-470F-AA3B-3D678C034C53}" type="pres">
      <dgm:prSet presAssocID="{F91E9B13-1FCC-43CB-9971-D8E42EBFD99A}" presName="parTxOnlySpace" presStyleCnt="0"/>
      <dgm:spPr/>
    </dgm:pt>
    <dgm:pt modelId="{F06B5D60-052B-4F8C-A152-380B5239EF5F}" type="pres">
      <dgm:prSet presAssocID="{74697C9F-F08D-4B50-BA33-8A6974669A4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E1279E-F182-4EE7-8DC3-71F6704938B5}" type="pres">
      <dgm:prSet presAssocID="{C9981C31-C852-4F3D-B89B-6CD40F5267FE}" presName="parTxOnlySpace" presStyleCnt="0"/>
      <dgm:spPr/>
    </dgm:pt>
    <dgm:pt modelId="{23D96050-5C63-43E1-A9CE-0AC27C1B2C02}" type="pres">
      <dgm:prSet presAssocID="{BF9A505D-4413-42A1-B722-5F35FACCE3B8}" presName="parTxOnly" presStyleLbl="node1" presStyleIdx="2" presStyleCnt="3" custScaleX="122371" custLinFactNeighborX="-55142" custLinFactNeighborY="-33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4EE7AB-8A33-4D94-B6F7-9B20160A5D00}" type="presOf" srcId="{78798FD3-D291-47D6-9B3C-B68014437665}" destId="{3585494A-7E67-4DF8-8C60-AF286A7AD71F}" srcOrd="0" destOrd="0" presId="urn:microsoft.com/office/officeart/2005/8/layout/chevron1"/>
    <dgm:cxn modelId="{A9E17FD1-FD62-4793-ACB6-9A1070E7F2F2}" type="presOf" srcId="{69E0C329-382B-4239-94F9-6400F23E0CA8}" destId="{50AC86E5-8FB8-452B-AB1F-03E46A72BC68}" srcOrd="0" destOrd="0" presId="urn:microsoft.com/office/officeart/2005/8/layout/chevron1"/>
    <dgm:cxn modelId="{0118B62B-344C-4488-A81A-6C9709C21A8E}" type="presOf" srcId="{BF9A505D-4413-42A1-B722-5F35FACCE3B8}" destId="{23D96050-5C63-43E1-A9CE-0AC27C1B2C02}" srcOrd="0" destOrd="0" presId="urn:microsoft.com/office/officeart/2005/8/layout/chevron1"/>
    <dgm:cxn modelId="{CABF5DBE-F60C-4EB2-AEEF-57185FB9E05A}" srcId="{69E0C329-382B-4239-94F9-6400F23E0CA8}" destId="{BF9A505D-4413-42A1-B722-5F35FACCE3B8}" srcOrd="2" destOrd="0" parTransId="{D8BA746D-8CC6-4496-B428-1D4B7C142D5E}" sibTransId="{AB0FAA1A-F3C3-43D6-A618-3B51E25095FD}"/>
    <dgm:cxn modelId="{14FFDD33-B8E6-41CA-96D0-040F3681BAFA}" srcId="{69E0C329-382B-4239-94F9-6400F23E0CA8}" destId="{74697C9F-F08D-4B50-BA33-8A6974669A40}" srcOrd="1" destOrd="0" parTransId="{DA77884C-67BA-4A26-B011-F764E3FE45B4}" sibTransId="{C9981C31-C852-4F3D-B89B-6CD40F5267FE}"/>
    <dgm:cxn modelId="{E2C62F10-F7C8-46EC-9D90-8B9D8EE6936D}" type="presOf" srcId="{74697C9F-F08D-4B50-BA33-8A6974669A40}" destId="{F06B5D60-052B-4F8C-A152-380B5239EF5F}" srcOrd="0" destOrd="0" presId="urn:microsoft.com/office/officeart/2005/8/layout/chevron1"/>
    <dgm:cxn modelId="{0146F47C-4B49-4E3F-90E9-A2A99BABD7D1}" srcId="{69E0C329-382B-4239-94F9-6400F23E0CA8}" destId="{78798FD3-D291-47D6-9B3C-B68014437665}" srcOrd="0" destOrd="0" parTransId="{C9B64C09-A520-4581-8CFD-73CAC200D05B}" sibTransId="{F91E9B13-1FCC-43CB-9971-D8E42EBFD99A}"/>
    <dgm:cxn modelId="{F420713A-984C-4AD2-AACD-6898BA88FACC}" type="presParOf" srcId="{50AC86E5-8FB8-452B-AB1F-03E46A72BC68}" destId="{3585494A-7E67-4DF8-8C60-AF286A7AD71F}" srcOrd="0" destOrd="0" presId="urn:microsoft.com/office/officeart/2005/8/layout/chevron1"/>
    <dgm:cxn modelId="{DC43115F-04E3-4DC5-9685-EC072DA0950C}" type="presParOf" srcId="{50AC86E5-8FB8-452B-AB1F-03E46A72BC68}" destId="{F0E6FB44-A384-470F-AA3B-3D678C034C53}" srcOrd="1" destOrd="0" presId="urn:microsoft.com/office/officeart/2005/8/layout/chevron1"/>
    <dgm:cxn modelId="{20F0349D-CCB5-4DDB-954F-2569289267C5}" type="presParOf" srcId="{50AC86E5-8FB8-452B-AB1F-03E46A72BC68}" destId="{F06B5D60-052B-4F8C-A152-380B5239EF5F}" srcOrd="2" destOrd="0" presId="urn:microsoft.com/office/officeart/2005/8/layout/chevron1"/>
    <dgm:cxn modelId="{61D93788-773F-44FD-82C3-845B8E9FE0F8}" type="presParOf" srcId="{50AC86E5-8FB8-452B-AB1F-03E46A72BC68}" destId="{D2E1279E-F182-4EE7-8DC3-71F6704938B5}" srcOrd="3" destOrd="0" presId="urn:microsoft.com/office/officeart/2005/8/layout/chevron1"/>
    <dgm:cxn modelId="{AE256994-D54D-4E16-8D4B-87E701714555}" type="presParOf" srcId="{50AC86E5-8FB8-452B-AB1F-03E46A72BC68}" destId="{23D96050-5C63-43E1-A9CE-0AC27C1B2C0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C7768A-F904-458F-8964-6CB1DF8701F9}" type="doc">
      <dgm:prSet loTypeId="urn:microsoft.com/office/officeart/2005/8/layout/process1" loCatId="process" qsTypeId="urn:microsoft.com/office/officeart/2005/8/quickstyle/3d2#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7C17FB6B-2C37-42C5-8163-B542CEC84D9D}">
      <dgm:prSet/>
      <dgm:spPr/>
      <dgm:t>
        <a:bodyPr/>
        <a:lstStyle/>
        <a:p>
          <a:pPr rtl="0"/>
          <a:r>
            <a:rPr lang="en-US" b="1" dirty="0" err="1"/>
            <a:t>Sasaran</a:t>
          </a:r>
          <a:r>
            <a:rPr lang="en-US" b="1" dirty="0"/>
            <a:t> : </a:t>
          </a:r>
          <a:r>
            <a:rPr lang="nn-NO" b="1" dirty="0"/>
            <a:t>Meningkatnya </a:t>
          </a:r>
          <a:r>
            <a:rPr lang="nn-NO" b="1" dirty="0" smtClean="0"/>
            <a:t>Pelayanan Perijinan</a:t>
          </a:r>
          <a:endParaRPr lang="en-US" b="1" dirty="0"/>
        </a:p>
      </dgm:t>
    </dgm:pt>
    <dgm:pt modelId="{EFAE7ED8-6913-480E-823D-877E5AE3AD20}" type="parTrans" cxnId="{A150C2AF-3F96-499A-9280-2A71AEF9319C}">
      <dgm:prSet/>
      <dgm:spPr/>
      <dgm:t>
        <a:bodyPr/>
        <a:lstStyle/>
        <a:p>
          <a:endParaRPr lang="en-US"/>
        </a:p>
      </dgm:t>
    </dgm:pt>
    <dgm:pt modelId="{45CD1DD8-FBCE-4D2F-AAEC-563FBBE21874}" type="sibTrans" cxnId="{A150C2AF-3F96-499A-9280-2A71AEF9319C}">
      <dgm:prSet/>
      <dgm:spPr/>
      <dgm:t>
        <a:bodyPr/>
        <a:lstStyle/>
        <a:p>
          <a:endParaRPr lang="en-US"/>
        </a:p>
      </dgm:t>
    </dgm:pt>
    <dgm:pt modelId="{AA2613E0-40EE-422B-8E21-A66F65BCE1E5}" type="pres">
      <dgm:prSet presAssocID="{5DC7768A-F904-458F-8964-6CB1DF8701F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BE9285-2C75-4765-9D3B-BE1B33AD4436}" type="pres">
      <dgm:prSet presAssocID="{7C17FB6B-2C37-42C5-8163-B542CEC84D9D}" presName="node" presStyleLbl="node1" presStyleIdx="0" presStyleCnt="1" custLinFactNeighborX="49" custLinFactNeighborY="12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C60E72-9A54-4974-881F-C5BB367D417A}" type="presOf" srcId="{7C17FB6B-2C37-42C5-8163-B542CEC84D9D}" destId="{40BE9285-2C75-4765-9D3B-BE1B33AD4436}" srcOrd="0" destOrd="0" presId="urn:microsoft.com/office/officeart/2005/8/layout/process1"/>
    <dgm:cxn modelId="{A150C2AF-3F96-499A-9280-2A71AEF9319C}" srcId="{5DC7768A-F904-458F-8964-6CB1DF8701F9}" destId="{7C17FB6B-2C37-42C5-8163-B542CEC84D9D}" srcOrd="0" destOrd="0" parTransId="{EFAE7ED8-6913-480E-823D-877E5AE3AD20}" sibTransId="{45CD1DD8-FBCE-4D2F-AAEC-563FBBE21874}"/>
    <dgm:cxn modelId="{CC6F3647-7616-49D9-8C3A-FC09036E3AB7}" type="presOf" srcId="{5DC7768A-F904-458F-8964-6CB1DF8701F9}" destId="{AA2613E0-40EE-422B-8E21-A66F65BCE1E5}" srcOrd="0" destOrd="0" presId="urn:microsoft.com/office/officeart/2005/8/layout/process1"/>
    <dgm:cxn modelId="{AEE90F69-F632-43C0-81E0-004A01F043E1}" type="presParOf" srcId="{AA2613E0-40EE-422B-8E21-A66F65BCE1E5}" destId="{40BE9285-2C75-4765-9D3B-BE1B33AD443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38E462-5B98-4C5D-BDD1-23FFED496CF8}" type="doc">
      <dgm:prSet loTypeId="urn:microsoft.com/office/officeart/2005/8/layout/process1" loCatId="process" qsTypeId="urn:microsoft.com/office/officeart/2005/8/quickstyle/3d2#6" qsCatId="3D" csTypeId="urn:microsoft.com/office/officeart/2005/8/colors/colorful1#6" csCatId="colorful"/>
      <dgm:spPr/>
      <dgm:t>
        <a:bodyPr/>
        <a:lstStyle/>
        <a:p>
          <a:endParaRPr lang="en-US"/>
        </a:p>
      </dgm:t>
    </dgm:pt>
    <dgm:pt modelId="{1658146F-1FDF-43E5-B2D4-1B5B0FEDA795}">
      <dgm:prSet custT="1"/>
      <dgm:spPr/>
      <dgm:t>
        <a:bodyPr/>
        <a:lstStyle/>
        <a:p>
          <a:pPr rtl="0"/>
          <a:r>
            <a:rPr lang="en-US" sz="1800" b="1" dirty="0" err="1"/>
            <a:t>Kepala</a:t>
          </a:r>
          <a:r>
            <a:rPr lang="en-US" sz="1800" b="1" dirty="0"/>
            <a:t> Daerah </a:t>
          </a:r>
        </a:p>
      </dgm:t>
    </dgm:pt>
    <dgm:pt modelId="{43D26BF1-C8FE-40CC-B167-A9852139EC71}" type="parTrans" cxnId="{604265C3-FF24-4801-9123-467B3732060F}">
      <dgm:prSet/>
      <dgm:spPr/>
      <dgm:t>
        <a:bodyPr/>
        <a:lstStyle/>
        <a:p>
          <a:endParaRPr lang="en-US" sz="2400"/>
        </a:p>
      </dgm:t>
    </dgm:pt>
    <dgm:pt modelId="{B0E4F2A0-2279-43D6-A91F-BDD9C090B712}" type="sibTrans" cxnId="{604265C3-FF24-4801-9123-467B3732060F}">
      <dgm:prSet/>
      <dgm:spPr/>
      <dgm:t>
        <a:bodyPr/>
        <a:lstStyle/>
        <a:p>
          <a:endParaRPr lang="en-US" sz="2400"/>
        </a:p>
      </dgm:t>
    </dgm:pt>
    <dgm:pt modelId="{1F2BDE48-1D8B-45B3-9D5C-0789FEBEC663}" type="pres">
      <dgm:prSet presAssocID="{4738E462-5B98-4C5D-BDD1-23FFED496CF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7B5B1D-BB6F-41ED-B5E2-617C50945FC4}" type="pres">
      <dgm:prSet presAssocID="{1658146F-1FDF-43E5-B2D4-1B5B0FEDA795}" presName="node" presStyleLbl="node1" presStyleIdx="0" presStyleCnt="1" custLinFactNeighborX="-3253" custLinFactNeighborY="-439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4265C3-FF24-4801-9123-467B3732060F}" srcId="{4738E462-5B98-4C5D-BDD1-23FFED496CF8}" destId="{1658146F-1FDF-43E5-B2D4-1B5B0FEDA795}" srcOrd="0" destOrd="0" parTransId="{43D26BF1-C8FE-40CC-B167-A9852139EC71}" sibTransId="{B0E4F2A0-2279-43D6-A91F-BDD9C090B712}"/>
    <dgm:cxn modelId="{5AE98556-01E1-487B-B8C8-7C27A825191E}" type="presOf" srcId="{4738E462-5B98-4C5D-BDD1-23FFED496CF8}" destId="{1F2BDE48-1D8B-45B3-9D5C-0789FEBEC663}" srcOrd="0" destOrd="0" presId="urn:microsoft.com/office/officeart/2005/8/layout/process1"/>
    <dgm:cxn modelId="{A6A13695-4018-4816-B1E9-6C02BD4274FB}" type="presOf" srcId="{1658146F-1FDF-43E5-B2D4-1B5B0FEDA795}" destId="{AC7B5B1D-BB6F-41ED-B5E2-617C50945FC4}" srcOrd="0" destOrd="0" presId="urn:microsoft.com/office/officeart/2005/8/layout/process1"/>
    <dgm:cxn modelId="{D56A61D0-8C06-4B99-AC42-4E25C4FCCECE}" type="presParOf" srcId="{1F2BDE48-1D8B-45B3-9D5C-0789FEBEC663}" destId="{AC7B5B1D-BB6F-41ED-B5E2-617C50945FC4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5A018F-FF5D-46C6-81EB-C34F26E2CC7C}" type="doc">
      <dgm:prSet loTypeId="urn:microsoft.com/office/officeart/2005/8/layout/process1" loCatId="輸ޝ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2DDA00D-CB2F-4FDA-A010-32737C33A211}">
      <dgm:prSet custT="1"/>
      <dgm:spPr/>
      <dgm:t>
        <a:bodyPr/>
        <a:lstStyle/>
        <a:p>
          <a:pPr rtl="0"/>
          <a:r>
            <a:rPr lang="en-US" sz="1800" b="1" dirty="0" err="1"/>
            <a:t>Kepala</a:t>
          </a:r>
          <a:r>
            <a:rPr lang="en-US" sz="1800" b="1" dirty="0"/>
            <a:t> </a:t>
          </a:r>
          <a:r>
            <a:rPr lang="en-US" sz="1800" b="1" dirty="0" smtClean="0"/>
            <a:t>DPMPTSP</a:t>
          </a:r>
          <a:endParaRPr lang="en-US" sz="2000" b="1" dirty="0"/>
        </a:p>
        <a:p>
          <a:pPr rtl="0"/>
          <a:r>
            <a:rPr lang="en-US" sz="1800" b="1" dirty="0"/>
            <a:t>(</a:t>
          </a:r>
          <a:r>
            <a:rPr lang="en-US" sz="1800" b="1" dirty="0" err="1"/>
            <a:t>Eselon</a:t>
          </a:r>
          <a:r>
            <a:rPr lang="en-US" sz="1800" b="1" dirty="0"/>
            <a:t> 2)</a:t>
          </a:r>
        </a:p>
      </dgm:t>
    </dgm:pt>
    <dgm:pt modelId="{62BE0E8F-8F68-43F4-AB86-153613D139E9}" type="parTrans" cxnId="{CA7D3491-7B63-4AE9-8A8E-E088D21A020D}">
      <dgm:prSet/>
      <dgm:spPr/>
      <dgm:t>
        <a:bodyPr/>
        <a:lstStyle/>
        <a:p>
          <a:endParaRPr lang="en-US"/>
        </a:p>
      </dgm:t>
    </dgm:pt>
    <dgm:pt modelId="{455AE276-9F65-4724-AA30-16377163BA2A}" type="sibTrans" cxnId="{CA7D3491-7B63-4AE9-8A8E-E088D21A020D}">
      <dgm:prSet/>
      <dgm:spPr/>
      <dgm:t>
        <a:bodyPr/>
        <a:lstStyle/>
        <a:p>
          <a:endParaRPr lang="en-US"/>
        </a:p>
      </dgm:t>
    </dgm:pt>
    <dgm:pt modelId="{10B26487-4F2B-462E-8FA8-9DEBCC8575B8}" type="pres">
      <dgm:prSet presAssocID="{5F5A018F-FF5D-46C6-81EB-C34F26E2CC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BDDBE2-0EF4-4E1D-97A6-8327EC3ABDCC}" type="pres">
      <dgm:prSet presAssocID="{D2DDA00D-CB2F-4FDA-A010-32737C33A211}" presName="node" presStyleLbl="node1" presStyleIdx="0" presStyleCnt="1" custLinFactNeighborY="-104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7D3491-7B63-4AE9-8A8E-E088D21A020D}" srcId="{5F5A018F-FF5D-46C6-81EB-C34F26E2CC7C}" destId="{D2DDA00D-CB2F-4FDA-A010-32737C33A211}" srcOrd="0" destOrd="0" parTransId="{62BE0E8F-8F68-43F4-AB86-153613D139E9}" sibTransId="{455AE276-9F65-4724-AA30-16377163BA2A}"/>
    <dgm:cxn modelId="{60732D92-9A91-4993-8CE2-634549554259}" type="presOf" srcId="{5F5A018F-FF5D-46C6-81EB-C34F26E2CC7C}" destId="{10B26487-4F2B-462E-8FA8-9DEBCC8575B8}" srcOrd="0" destOrd="0" presId="urn:microsoft.com/office/officeart/2005/8/layout/process1"/>
    <dgm:cxn modelId="{047499BA-AE5F-4EAD-A059-148639734B29}" type="presOf" srcId="{D2DDA00D-CB2F-4FDA-A010-32737C33A211}" destId="{42BDDBE2-0EF4-4E1D-97A6-8327EC3ABDCC}" srcOrd="0" destOrd="0" presId="urn:microsoft.com/office/officeart/2005/8/layout/process1"/>
    <dgm:cxn modelId="{130356D6-9EB9-492E-BEC3-632FC7384A41}" type="presParOf" srcId="{10B26487-4F2B-462E-8FA8-9DEBCC8575B8}" destId="{42BDDBE2-0EF4-4E1D-97A6-8327EC3ABDCC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9AF8B6-A093-41B3-AB0D-E42B8766F3BC}" type="doc">
      <dgm:prSet loTypeId="urn:microsoft.com/office/officeart/2005/8/layout/process1" loCatId="炜׃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D49B772-F8D2-4861-AEA0-5B23D11C5A95}">
      <dgm:prSet custT="1"/>
      <dgm:spPr/>
      <dgm:t>
        <a:bodyPr/>
        <a:lstStyle/>
        <a:p>
          <a:pPr rtl="0"/>
          <a:r>
            <a:rPr lang="en-US" sz="2000" b="1" dirty="0" err="1"/>
            <a:t>Kepala</a:t>
          </a:r>
          <a:r>
            <a:rPr lang="en-US" sz="2000" b="1" dirty="0"/>
            <a:t> </a:t>
          </a:r>
          <a:r>
            <a:rPr lang="en-US" sz="2000" b="1" dirty="0" err="1"/>
            <a:t>Bidang</a:t>
          </a:r>
          <a:r>
            <a:rPr lang="en-US" sz="2000" b="1" dirty="0"/>
            <a:t> </a:t>
          </a:r>
        </a:p>
        <a:p>
          <a:pPr rtl="0"/>
          <a:r>
            <a:rPr lang="en-US" sz="2000" b="1" dirty="0"/>
            <a:t>(</a:t>
          </a:r>
          <a:r>
            <a:rPr lang="en-US" sz="2000" b="1" dirty="0" err="1"/>
            <a:t>Eselon</a:t>
          </a:r>
          <a:r>
            <a:rPr lang="en-US" sz="2000" b="1" dirty="0"/>
            <a:t> 3)</a:t>
          </a:r>
        </a:p>
      </dgm:t>
    </dgm:pt>
    <dgm:pt modelId="{AA095D07-151C-42BD-9A2D-DF95909503D3}" type="parTrans" cxnId="{60D60DAE-0B55-4849-BA61-417F9581306B}">
      <dgm:prSet/>
      <dgm:spPr/>
      <dgm:t>
        <a:bodyPr/>
        <a:lstStyle/>
        <a:p>
          <a:endParaRPr lang="en-US"/>
        </a:p>
      </dgm:t>
    </dgm:pt>
    <dgm:pt modelId="{369BB17D-3992-4827-A3B5-4249ED2592A5}" type="sibTrans" cxnId="{60D60DAE-0B55-4849-BA61-417F9581306B}">
      <dgm:prSet/>
      <dgm:spPr/>
      <dgm:t>
        <a:bodyPr/>
        <a:lstStyle/>
        <a:p>
          <a:endParaRPr lang="en-US"/>
        </a:p>
      </dgm:t>
    </dgm:pt>
    <dgm:pt modelId="{52C36DCF-4F90-4836-85FA-CDEAF9915B98}" type="pres">
      <dgm:prSet presAssocID="{939AF8B6-A093-41B3-AB0D-E42B8766F3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7F1DBF-2A05-4AB6-9B92-177788588831}" type="pres">
      <dgm:prSet presAssocID="{3D49B772-F8D2-4861-AEA0-5B23D11C5A95}" presName="node" presStyleLbl="node1" presStyleIdx="0" presStyleCnt="1" custLinFactNeighborY="-10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63A187-8E30-4C67-86C0-CA8510A02D88}" type="presOf" srcId="{939AF8B6-A093-41B3-AB0D-E42B8766F3BC}" destId="{52C36DCF-4F90-4836-85FA-CDEAF9915B98}" srcOrd="0" destOrd="0" presId="urn:microsoft.com/office/officeart/2005/8/layout/process1"/>
    <dgm:cxn modelId="{60D60DAE-0B55-4849-BA61-417F9581306B}" srcId="{939AF8B6-A093-41B3-AB0D-E42B8766F3BC}" destId="{3D49B772-F8D2-4861-AEA0-5B23D11C5A95}" srcOrd="0" destOrd="0" parTransId="{AA095D07-151C-42BD-9A2D-DF95909503D3}" sibTransId="{369BB17D-3992-4827-A3B5-4249ED2592A5}"/>
    <dgm:cxn modelId="{2B6E84D7-5468-4595-9CC6-BB51A8E58FD7}" type="presOf" srcId="{3D49B772-F8D2-4861-AEA0-5B23D11C5A95}" destId="{1A7F1DBF-2A05-4AB6-9B92-177788588831}" srcOrd="0" destOrd="0" presId="urn:microsoft.com/office/officeart/2005/8/layout/process1"/>
    <dgm:cxn modelId="{F776D257-56EF-49AA-AD38-BD9E35DF19B5}" type="presParOf" srcId="{52C36DCF-4F90-4836-85FA-CDEAF9915B98}" destId="{1A7F1DBF-2A05-4AB6-9B92-17778858883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BE51DE-CBBD-4738-AAFE-892F4AAC8E7E}" type="doc">
      <dgm:prSet loTypeId="urn:microsoft.com/office/officeart/2005/8/layout/process1" loCatId="+mn-c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A222223-B832-4FF2-B36F-B3B973F6F26B}">
      <dgm:prSet/>
      <dgm:spPr/>
      <dgm:t>
        <a:bodyPr/>
        <a:lstStyle/>
        <a:p>
          <a:pPr rtl="0"/>
          <a:r>
            <a:rPr lang="en-US" b="1" dirty="0" err="1"/>
            <a:t>Kepala</a:t>
          </a:r>
          <a:r>
            <a:rPr lang="en-US" b="1" dirty="0"/>
            <a:t> </a:t>
          </a:r>
          <a:r>
            <a:rPr lang="en-US" b="1" dirty="0" err="1" smtClean="0"/>
            <a:t>Seksi</a:t>
          </a:r>
          <a:r>
            <a:rPr lang="en-US" b="1" dirty="0" smtClean="0"/>
            <a:t> </a:t>
          </a:r>
          <a:r>
            <a:rPr lang="en-US" b="1" dirty="0"/>
            <a:t>(</a:t>
          </a:r>
          <a:r>
            <a:rPr lang="en-US" b="1" dirty="0" err="1"/>
            <a:t>Eselon</a:t>
          </a:r>
          <a:r>
            <a:rPr lang="en-US" b="1" dirty="0"/>
            <a:t> 4)</a:t>
          </a:r>
        </a:p>
      </dgm:t>
    </dgm:pt>
    <dgm:pt modelId="{F751A3EF-4B28-408C-9953-655DDB5834EF}" type="parTrans" cxnId="{C4C3E61A-E757-4166-AFD7-21838ED5D926}">
      <dgm:prSet/>
      <dgm:spPr/>
      <dgm:t>
        <a:bodyPr/>
        <a:lstStyle/>
        <a:p>
          <a:endParaRPr lang="en-US"/>
        </a:p>
      </dgm:t>
    </dgm:pt>
    <dgm:pt modelId="{E5D60A95-D15D-4765-B9F2-DF17B9CEBA3E}" type="sibTrans" cxnId="{C4C3E61A-E757-4166-AFD7-21838ED5D926}">
      <dgm:prSet/>
      <dgm:spPr/>
      <dgm:t>
        <a:bodyPr/>
        <a:lstStyle/>
        <a:p>
          <a:endParaRPr lang="en-US"/>
        </a:p>
      </dgm:t>
    </dgm:pt>
    <dgm:pt modelId="{4A610780-12AD-410C-AC79-45365E695054}" type="pres">
      <dgm:prSet presAssocID="{9DBE51DE-CBBD-4738-AAFE-892F4AAC8E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D4C489-2265-4A38-ADA0-5FA5BA8336CE}" type="pres">
      <dgm:prSet presAssocID="{5A222223-B832-4FF2-B36F-B3B973F6F26B}" presName="node" presStyleLbl="node1" presStyleIdx="0" presStyleCnt="1" custLinFactNeighborX="-49" custLinFactNeighborY="216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B7447D-D279-466C-B04E-4B69449E4FA7}" type="presOf" srcId="{9DBE51DE-CBBD-4738-AAFE-892F4AAC8E7E}" destId="{4A610780-12AD-410C-AC79-45365E695054}" srcOrd="0" destOrd="0" presId="urn:microsoft.com/office/officeart/2005/8/layout/process1"/>
    <dgm:cxn modelId="{C4C3E61A-E757-4166-AFD7-21838ED5D926}" srcId="{9DBE51DE-CBBD-4738-AAFE-892F4AAC8E7E}" destId="{5A222223-B832-4FF2-B36F-B3B973F6F26B}" srcOrd="0" destOrd="0" parTransId="{F751A3EF-4B28-408C-9953-655DDB5834EF}" sibTransId="{E5D60A95-D15D-4765-B9F2-DF17B9CEBA3E}"/>
    <dgm:cxn modelId="{A020AF22-047D-4338-A4FB-030C00A3BA7E}" type="presOf" srcId="{5A222223-B832-4FF2-B36F-B3B973F6F26B}" destId="{D1D4C489-2265-4A38-ADA0-5FA5BA8336CE}" srcOrd="0" destOrd="0" presId="urn:microsoft.com/office/officeart/2005/8/layout/process1"/>
    <dgm:cxn modelId="{DFEF5E93-397D-41DC-B56C-7FECC4108251}" type="presParOf" srcId="{4A610780-12AD-410C-AC79-45365E695054}" destId="{D1D4C489-2265-4A38-ADA0-5FA5BA8336C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A21FA-5863-451A-B800-F7CBA4DDDF55}" type="doc">
      <dgm:prSet loTypeId="urn:microsoft.com/office/officeart/2005/8/layout/default#3" loCatId="list" qsTypeId="urn:microsoft.com/office/officeart/2005/8/quickstyle/3d2#7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B3CB26-E7EA-4C9A-940D-0FA10AF43572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Peningkatan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kapasitas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Sumber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Daya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Aparatur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DPMPTSP </a:t>
          </a:r>
          <a:r>
            <a:rPr lang="en-US" dirty="0" err="1">
              <a:solidFill>
                <a:schemeClr val="tx1"/>
              </a:solidFill>
            </a:rPr>
            <a:t>melalui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Bimtek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Diklat</a:t>
          </a:r>
          <a:endParaRPr lang="en-US" dirty="0">
            <a:solidFill>
              <a:schemeClr val="tx1"/>
            </a:solidFill>
          </a:endParaRPr>
        </a:p>
      </dgm:t>
    </dgm:pt>
    <dgm:pt modelId="{15F955A3-F7EA-4934-939E-28CE2CA7A567}" type="parTrans" cxnId="{21D4B4AB-47BB-4698-80FC-ADEFBD6EBC1D}">
      <dgm:prSet/>
      <dgm:spPr/>
      <dgm:t>
        <a:bodyPr/>
        <a:lstStyle/>
        <a:p>
          <a:endParaRPr lang="en-US"/>
        </a:p>
      </dgm:t>
    </dgm:pt>
    <dgm:pt modelId="{5E229C9C-33B8-438E-8152-8FE327ABD12A}" type="sibTrans" cxnId="{21D4B4AB-47BB-4698-80FC-ADEFBD6EBC1D}">
      <dgm:prSet/>
      <dgm:spPr/>
      <dgm:t>
        <a:bodyPr/>
        <a:lstStyle/>
        <a:p>
          <a:endParaRPr lang="en-US"/>
        </a:p>
      </dgm:t>
    </dgm:pt>
    <dgm:pt modelId="{BCECBC44-D38B-4876-8132-F5005B06DA18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Pelaksanaan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Promosi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Investasi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dengan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tujuan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menjaring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calon</a:t>
          </a:r>
          <a:r>
            <a:rPr lang="en-US" dirty="0" smtClean="0">
              <a:solidFill>
                <a:schemeClr val="tx1"/>
              </a:solidFill>
            </a:rPr>
            <a:t> investor </a:t>
          </a:r>
          <a:r>
            <a:rPr lang="en-US" dirty="0" err="1" smtClean="0">
              <a:solidFill>
                <a:schemeClr val="tx1"/>
              </a:solidFill>
            </a:rPr>
            <a:t>untuk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berinvestasi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usaha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Kabupaten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Blitar</a:t>
          </a:r>
          <a:endParaRPr lang="en-US" dirty="0">
            <a:solidFill>
              <a:schemeClr val="tx1"/>
            </a:solidFill>
          </a:endParaRPr>
        </a:p>
      </dgm:t>
    </dgm:pt>
    <dgm:pt modelId="{9A933906-7DE6-4DAA-8557-1BFC9555E3F1}" type="parTrans" cxnId="{A99CE77C-0E44-489D-9099-B4332AFE5B62}">
      <dgm:prSet/>
      <dgm:spPr/>
      <dgm:t>
        <a:bodyPr/>
        <a:lstStyle/>
        <a:p>
          <a:endParaRPr lang="en-US"/>
        </a:p>
      </dgm:t>
    </dgm:pt>
    <dgm:pt modelId="{CC2CB29E-C4CA-4D7A-8E2D-C15494DE2ABD}" type="sibTrans" cxnId="{A99CE77C-0E44-489D-9099-B4332AFE5B62}">
      <dgm:prSet/>
      <dgm:spPr/>
      <dgm:t>
        <a:bodyPr/>
        <a:lstStyle/>
        <a:p>
          <a:endParaRPr lang="en-US"/>
        </a:p>
      </dgm:t>
    </dgm:pt>
    <dgm:pt modelId="{732E3496-798E-4711-AFF6-0A2EA18FA01F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Pelaksanaan</a:t>
          </a:r>
          <a:r>
            <a:rPr lang="en-US" dirty="0" smtClean="0">
              <a:solidFill>
                <a:schemeClr val="bg1"/>
              </a:solidFill>
            </a:rPr>
            <a:t> gathering (agenda </a:t>
          </a:r>
          <a:r>
            <a:rPr lang="en-US" dirty="0" err="1" smtClean="0">
              <a:solidFill>
                <a:schemeClr val="bg1"/>
              </a:solidFill>
            </a:rPr>
            <a:t>pertemuan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calon</a:t>
          </a:r>
          <a:r>
            <a:rPr lang="en-US" dirty="0" smtClean="0">
              <a:solidFill>
                <a:schemeClr val="bg1"/>
              </a:solidFill>
            </a:rPr>
            <a:t> investor) </a:t>
          </a:r>
          <a:r>
            <a:rPr lang="en-US" dirty="0" err="1" smtClean="0">
              <a:solidFill>
                <a:schemeClr val="bg1"/>
              </a:solidFill>
            </a:rPr>
            <a:t>sebagai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daya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ungkit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pertumbuhan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realisasi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percepatan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penanaman</a:t>
          </a:r>
          <a:r>
            <a:rPr lang="en-US" dirty="0" smtClean="0">
              <a:solidFill>
                <a:schemeClr val="bg1"/>
              </a:solidFill>
            </a:rPr>
            <a:t> modal</a:t>
          </a:r>
          <a:endParaRPr lang="en-US" dirty="0">
            <a:solidFill>
              <a:schemeClr val="bg1"/>
            </a:solidFill>
          </a:endParaRPr>
        </a:p>
      </dgm:t>
    </dgm:pt>
    <dgm:pt modelId="{246CF159-CA34-4FED-BC3F-209841F6F02C}" type="parTrans" cxnId="{A0A3E627-5A43-4FDC-A754-9CA117830289}">
      <dgm:prSet/>
      <dgm:spPr/>
      <dgm:t>
        <a:bodyPr/>
        <a:lstStyle/>
        <a:p>
          <a:endParaRPr lang="en-US"/>
        </a:p>
      </dgm:t>
    </dgm:pt>
    <dgm:pt modelId="{4CBFD1E4-DD4D-4736-8231-DDA516D894DF}" type="sibTrans" cxnId="{A0A3E627-5A43-4FDC-A754-9CA117830289}">
      <dgm:prSet/>
      <dgm:spPr/>
      <dgm:t>
        <a:bodyPr/>
        <a:lstStyle/>
        <a:p>
          <a:endParaRPr lang="en-US"/>
        </a:p>
      </dgm:t>
    </dgm:pt>
    <dgm:pt modelId="{84791CD3-40C0-44A2-848A-EA5522EA441E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 err="1" smtClean="0"/>
            <a:t>Pengembangan</a:t>
          </a:r>
          <a:r>
            <a:rPr lang="en-US" dirty="0" smtClean="0"/>
            <a:t> </a:t>
          </a:r>
          <a:r>
            <a:rPr lang="en-US" dirty="0" err="1" smtClean="0"/>
            <a:t>aplikasi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r>
            <a:rPr lang="en-US" dirty="0" smtClean="0"/>
            <a:t> online</a:t>
          </a:r>
          <a:endParaRPr lang="en-US" dirty="0"/>
        </a:p>
      </dgm:t>
    </dgm:pt>
    <dgm:pt modelId="{06C5DF30-DE2C-4A34-B442-69150F08D2E4}" type="parTrans" cxnId="{5AB0AE97-FBCF-4CB4-BD4B-223B634CF4CE}">
      <dgm:prSet/>
      <dgm:spPr/>
      <dgm:t>
        <a:bodyPr/>
        <a:lstStyle/>
        <a:p>
          <a:endParaRPr lang="en-US"/>
        </a:p>
      </dgm:t>
    </dgm:pt>
    <dgm:pt modelId="{3F1C1A09-E448-4F2C-B24D-6FAE3B95FE28}" type="sibTrans" cxnId="{5AB0AE97-FBCF-4CB4-BD4B-223B634CF4CE}">
      <dgm:prSet/>
      <dgm:spPr/>
      <dgm:t>
        <a:bodyPr/>
        <a:lstStyle/>
        <a:p>
          <a:endParaRPr lang="en-US"/>
        </a:p>
      </dgm:t>
    </dgm:pt>
    <dgm:pt modelId="{40DBAE88-D840-482E-9D9F-07395AA7539A}">
      <dgm:prSet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Pengukuran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Kepuasan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Masyarakat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melalui</a:t>
          </a:r>
          <a:r>
            <a:rPr lang="en-US" dirty="0" smtClean="0">
              <a:solidFill>
                <a:schemeClr val="tx1"/>
              </a:solidFill>
            </a:rPr>
            <a:t> Survey </a:t>
          </a:r>
          <a:r>
            <a:rPr lang="en-US" dirty="0" err="1" smtClean="0">
              <a:solidFill>
                <a:schemeClr val="tx1"/>
              </a:solidFill>
            </a:rPr>
            <a:t>Kepuasan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Masyarakat</a:t>
          </a:r>
          <a:r>
            <a:rPr lang="en-US" dirty="0" smtClean="0">
              <a:solidFill>
                <a:schemeClr val="tx1"/>
              </a:solidFill>
            </a:rPr>
            <a:t> (IKM) </a:t>
          </a:r>
          <a:r>
            <a:rPr lang="en-US" dirty="0" err="1" smtClean="0">
              <a:solidFill>
                <a:schemeClr val="tx1"/>
              </a:solidFill>
            </a:rPr>
            <a:t>terhadap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layanan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perijinan</a:t>
          </a:r>
          <a:endParaRPr lang="en-US" dirty="0">
            <a:solidFill>
              <a:schemeClr val="tx1"/>
            </a:solidFill>
          </a:endParaRPr>
        </a:p>
      </dgm:t>
    </dgm:pt>
    <dgm:pt modelId="{1D728F0E-B94B-4A17-8E6B-38603C4EE3BA}" type="parTrans" cxnId="{CE0E21CE-F2DB-4279-8DEA-C1B53035190D}">
      <dgm:prSet/>
      <dgm:spPr/>
      <dgm:t>
        <a:bodyPr/>
        <a:lstStyle/>
        <a:p>
          <a:endParaRPr lang="en-US"/>
        </a:p>
      </dgm:t>
    </dgm:pt>
    <dgm:pt modelId="{573E4CE7-B20E-4322-90B0-17746F499A1A}" type="sibTrans" cxnId="{CE0E21CE-F2DB-4279-8DEA-C1B53035190D}">
      <dgm:prSet/>
      <dgm:spPr/>
      <dgm:t>
        <a:bodyPr/>
        <a:lstStyle/>
        <a:p>
          <a:endParaRPr lang="en-US"/>
        </a:p>
      </dgm:t>
    </dgm:pt>
    <dgm:pt modelId="{EBBA3585-A586-4D05-85EA-129EE160A2D4}">
      <dgm:prSet phldrT="[Text]"/>
      <dgm:spPr/>
      <dgm:t>
        <a:bodyPr/>
        <a:lstStyle/>
        <a:p>
          <a:r>
            <a:rPr lang="en-US" dirty="0" err="1" smtClean="0"/>
            <a:t>Sosialisasi</a:t>
          </a:r>
          <a:r>
            <a:rPr lang="en-US" dirty="0" smtClean="0"/>
            <a:t> </a:t>
          </a:r>
          <a:r>
            <a:rPr lang="en-US" dirty="0" err="1" smtClean="0"/>
            <a:t>perijinan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ragam</a:t>
          </a:r>
          <a:r>
            <a:rPr lang="en-US" dirty="0" smtClean="0"/>
            <a:t> media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pameran</a:t>
          </a:r>
          <a:endParaRPr lang="en-US" dirty="0"/>
        </a:p>
      </dgm:t>
    </dgm:pt>
    <dgm:pt modelId="{422F07EE-6D0D-414B-A9EA-097BA41F1BCB}" type="parTrans" cxnId="{63910ACA-A0D7-4274-A470-E7C7F5799E24}">
      <dgm:prSet/>
      <dgm:spPr/>
      <dgm:t>
        <a:bodyPr/>
        <a:lstStyle/>
        <a:p>
          <a:endParaRPr lang="en-US"/>
        </a:p>
      </dgm:t>
    </dgm:pt>
    <dgm:pt modelId="{364A94AD-ED4A-4E06-ABD9-71D3C70CCC71}" type="sibTrans" cxnId="{63910ACA-A0D7-4274-A470-E7C7F5799E24}">
      <dgm:prSet/>
      <dgm:spPr/>
      <dgm:t>
        <a:bodyPr/>
        <a:lstStyle/>
        <a:p>
          <a:endParaRPr lang="en-US"/>
        </a:p>
      </dgm:t>
    </dgm:pt>
    <dgm:pt modelId="{D80CFA98-3546-49B5-9C47-EA514C436A41}" type="pres">
      <dgm:prSet presAssocID="{034A21FA-5863-451A-B800-F7CBA4DDDF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A1AEBC-E9A0-4D9F-8B51-E23CEBEB8906}" type="pres">
      <dgm:prSet presAssocID="{A2B3CB26-E7EA-4C9A-940D-0FA10AF4357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7FD7C-CE39-4E00-B35B-B9F2EC438B6F}" type="pres">
      <dgm:prSet presAssocID="{5E229C9C-33B8-438E-8152-8FE327ABD12A}" presName="sibTrans" presStyleCnt="0"/>
      <dgm:spPr/>
    </dgm:pt>
    <dgm:pt modelId="{8DB232CB-E55E-4B4B-AAB0-07CDB6104A98}" type="pres">
      <dgm:prSet presAssocID="{BCECBC44-D38B-4876-8132-F5005B06DA1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EE8B4-78F4-4ACF-BF85-1BD3443693D2}" type="pres">
      <dgm:prSet presAssocID="{CC2CB29E-C4CA-4D7A-8E2D-C15494DE2ABD}" presName="sibTrans" presStyleCnt="0"/>
      <dgm:spPr/>
    </dgm:pt>
    <dgm:pt modelId="{79832956-B67B-4538-AB4C-38E51E59B817}" type="pres">
      <dgm:prSet presAssocID="{40DBAE88-D840-482E-9D9F-07395AA7539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4B9B9-8698-4C59-BF01-6683BFE8CBC2}" type="pres">
      <dgm:prSet presAssocID="{573E4CE7-B20E-4322-90B0-17746F499A1A}" presName="sibTrans" presStyleCnt="0"/>
      <dgm:spPr/>
    </dgm:pt>
    <dgm:pt modelId="{BC2CBB42-445F-4E92-A432-7BAE5E1104EA}" type="pres">
      <dgm:prSet presAssocID="{732E3496-798E-4711-AFF6-0A2EA18FA01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02DA1-4652-4E79-B468-C70C3D18A86F}" type="pres">
      <dgm:prSet presAssocID="{4CBFD1E4-DD4D-4736-8231-DDA516D894DF}" presName="sibTrans" presStyleCnt="0"/>
      <dgm:spPr/>
    </dgm:pt>
    <dgm:pt modelId="{DEA31766-D4C4-4FCF-AF54-0BB6B7767E78}" type="pres">
      <dgm:prSet presAssocID="{84791CD3-40C0-44A2-848A-EA5522EA441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95831-65DD-4655-AC31-5407A06E0DF1}" type="pres">
      <dgm:prSet presAssocID="{3F1C1A09-E448-4F2C-B24D-6FAE3B95FE28}" presName="sibTrans" presStyleCnt="0"/>
      <dgm:spPr/>
    </dgm:pt>
    <dgm:pt modelId="{48A407A5-8D61-4E97-9445-42C94BD914D3}" type="pres">
      <dgm:prSet presAssocID="{EBBA3585-A586-4D05-85EA-129EE160A2D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910ACA-A0D7-4274-A470-E7C7F5799E24}" srcId="{034A21FA-5863-451A-B800-F7CBA4DDDF55}" destId="{EBBA3585-A586-4D05-85EA-129EE160A2D4}" srcOrd="5" destOrd="0" parTransId="{422F07EE-6D0D-414B-A9EA-097BA41F1BCB}" sibTransId="{364A94AD-ED4A-4E06-ABD9-71D3C70CCC71}"/>
    <dgm:cxn modelId="{3549A4A0-96CF-47C3-AD7F-3C950AEB2666}" type="presOf" srcId="{40DBAE88-D840-482E-9D9F-07395AA7539A}" destId="{79832956-B67B-4538-AB4C-38E51E59B817}" srcOrd="0" destOrd="0" presId="urn:microsoft.com/office/officeart/2005/8/layout/default#3"/>
    <dgm:cxn modelId="{F594A93D-3F9A-4776-AD64-A6A4A736F983}" type="presOf" srcId="{A2B3CB26-E7EA-4C9A-940D-0FA10AF43572}" destId="{BDA1AEBC-E9A0-4D9F-8B51-E23CEBEB8906}" srcOrd="0" destOrd="0" presId="urn:microsoft.com/office/officeart/2005/8/layout/default#3"/>
    <dgm:cxn modelId="{A0A3E627-5A43-4FDC-A754-9CA117830289}" srcId="{034A21FA-5863-451A-B800-F7CBA4DDDF55}" destId="{732E3496-798E-4711-AFF6-0A2EA18FA01F}" srcOrd="3" destOrd="0" parTransId="{246CF159-CA34-4FED-BC3F-209841F6F02C}" sibTransId="{4CBFD1E4-DD4D-4736-8231-DDA516D894DF}"/>
    <dgm:cxn modelId="{CE0E21CE-F2DB-4279-8DEA-C1B53035190D}" srcId="{034A21FA-5863-451A-B800-F7CBA4DDDF55}" destId="{40DBAE88-D840-482E-9D9F-07395AA7539A}" srcOrd="2" destOrd="0" parTransId="{1D728F0E-B94B-4A17-8E6B-38603C4EE3BA}" sibTransId="{573E4CE7-B20E-4322-90B0-17746F499A1A}"/>
    <dgm:cxn modelId="{F24D793C-E8A7-48E0-A080-19A768E67F11}" type="presOf" srcId="{732E3496-798E-4711-AFF6-0A2EA18FA01F}" destId="{BC2CBB42-445F-4E92-A432-7BAE5E1104EA}" srcOrd="0" destOrd="0" presId="urn:microsoft.com/office/officeart/2005/8/layout/default#3"/>
    <dgm:cxn modelId="{21D4B4AB-47BB-4698-80FC-ADEFBD6EBC1D}" srcId="{034A21FA-5863-451A-B800-F7CBA4DDDF55}" destId="{A2B3CB26-E7EA-4C9A-940D-0FA10AF43572}" srcOrd="0" destOrd="0" parTransId="{15F955A3-F7EA-4934-939E-28CE2CA7A567}" sibTransId="{5E229C9C-33B8-438E-8152-8FE327ABD12A}"/>
    <dgm:cxn modelId="{8D2506FB-C33A-4044-BD8A-250F6291B19A}" type="presOf" srcId="{EBBA3585-A586-4D05-85EA-129EE160A2D4}" destId="{48A407A5-8D61-4E97-9445-42C94BD914D3}" srcOrd="0" destOrd="0" presId="urn:microsoft.com/office/officeart/2005/8/layout/default#3"/>
    <dgm:cxn modelId="{546EF3AA-A810-4889-BB37-960AD4D66F11}" type="presOf" srcId="{84791CD3-40C0-44A2-848A-EA5522EA441E}" destId="{DEA31766-D4C4-4FCF-AF54-0BB6B7767E78}" srcOrd="0" destOrd="0" presId="urn:microsoft.com/office/officeart/2005/8/layout/default#3"/>
    <dgm:cxn modelId="{5AB0AE97-FBCF-4CB4-BD4B-223B634CF4CE}" srcId="{034A21FA-5863-451A-B800-F7CBA4DDDF55}" destId="{84791CD3-40C0-44A2-848A-EA5522EA441E}" srcOrd="4" destOrd="0" parTransId="{06C5DF30-DE2C-4A34-B442-69150F08D2E4}" sibTransId="{3F1C1A09-E448-4F2C-B24D-6FAE3B95FE28}"/>
    <dgm:cxn modelId="{C6FB7EB4-F03C-4858-A5AC-920D982F1863}" type="presOf" srcId="{BCECBC44-D38B-4876-8132-F5005B06DA18}" destId="{8DB232CB-E55E-4B4B-AAB0-07CDB6104A98}" srcOrd="0" destOrd="0" presId="urn:microsoft.com/office/officeart/2005/8/layout/default#3"/>
    <dgm:cxn modelId="{89B78434-46E4-4D2A-AE9E-1AE723E9ABAE}" type="presOf" srcId="{034A21FA-5863-451A-B800-F7CBA4DDDF55}" destId="{D80CFA98-3546-49B5-9C47-EA514C436A41}" srcOrd="0" destOrd="0" presId="urn:microsoft.com/office/officeart/2005/8/layout/default#3"/>
    <dgm:cxn modelId="{A99CE77C-0E44-489D-9099-B4332AFE5B62}" srcId="{034A21FA-5863-451A-B800-F7CBA4DDDF55}" destId="{BCECBC44-D38B-4876-8132-F5005B06DA18}" srcOrd="1" destOrd="0" parTransId="{9A933906-7DE6-4DAA-8557-1BFC9555E3F1}" sibTransId="{CC2CB29E-C4CA-4D7A-8E2D-C15494DE2ABD}"/>
    <dgm:cxn modelId="{1926C495-5A53-40E1-B8C2-55A688CCC9F9}" type="presParOf" srcId="{D80CFA98-3546-49B5-9C47-EA514C436A41}" destId="{BDA1AEBC-E9A0-4D9F-8B51-E23CEBEB8906}" srcOrd="0" destOrd="0" presId="urn:microsoft.com/office/officeart/2005/8/layout/default#3"/>
    <dgm:cxn modelId="{EC50D074-3ABD-4AFB-AFCD-0253A0EA0A9A}" type="presParOf" srcId="{D80CFA98-3546-49B5-9C47-EA514C436A41}" destId="{3E17FD7C-CE39-4E00-B35B-B9F2EC438B6F}" srcOrd="1" destOrd="0" presId="urn:microsoft.com/office/officeart/2005/8/layout/default#3"/>
    <dgm:cxn modelId="{C282DC16-C776-479D-8CFA-4ACD5079CB8F}" type="presParOf" srcId="{D80CFA98-3546-49B5-9C47-EA514C436A41}" destId="{8DB232CB-E55E-4B4B-AAB0-07CDB6104A98}" srcOrd="2" destOrd="0" presId="urn:microsoft.com/office/officeart/2005/8/layout/default#3"/>
    <dgm:cxn modelId="{2006C355-AB71-4034-BA45-3F7DAD0289B9}" type="presParOf" srcId="{D80CFA98-3546-49B5-9C47-EA514C436A41}" destId="{B71EE8B4-78F4-4ACF-BF85-1BD3443693D2}" srcOrd="3" destOrd="0" presId="urn:microsoft.com/office/officeart/2005/8/layout/default#3"/>
    <dgm:cxn modelId="{71CBCDB3-696A-45B7-8543-1D563DCB5289}" type="presParOf" srcId="{D80CFA98-3546-49B5-9C47-EA514C436A41}" destId="{79832956-B67B-4538-AB4C-38E51E59B817}" srcOrd="4" destOrd="0" presId="urn:microsoft.com/office/officeart/2005/8/layout/default#3"/>
    <dgm:cxn modelId="{B8FBE384-E5D0-4B7D-A0A5-42CD11E0CADB}" type="presParOf" srcId="{D80CFA98-3546-49B5-9C47-EA514C436A41}" destId="{E2A4B9B9-8698-4C59-BF01-6683BFE8CBC2}" srcOrd="5" destOrd="0" presId="urn:microsoft.com/office/officeart/2005/8/layout/default#3"/>
    <dgm:cxn modelId="{771C1840-E50F-4B31-B474-774B1416D18C}" type="presParOf" srcId="{D80CFA98-3546-49B5-9C47-EA514C436A41}" destId="{BC2CBB42-445F-4E92-A432-7BAE5E1104EA}" srcOrd="6" destOrd="0" presId="urn:microsoft.com/office/officeart/2005/8/layout/default#3"/>
    <dgm:cxn modelId="{A9B27A98-85D3-44F1-83EA-A8B19FB1DECB}" type="presParOf" srcId="{D80CFA98-3546-49B5-9C47-EA514C436A41}" destId="{BA202DA1-4652-4E79-B468-C70C3D18A86F}" srcOrd="7" destOrd="0" presId="urn:microsoft.com/office/officeart/2005/8/layout/default#3"/>
    <dgm:cxn modelId="{A4C85B9F-53A6-4A51-B979-309D9F091527}" type="presParOf" srcId="{D80CFA98-3546-49B5-9C47-EA514C436A41}" destId="{DEA31766-D4C4-4FCF-AF54-0BB6B7767E78}" srcOrd="8" destOrd="0" presId="urn:microsoft.com/office/officeart/2005/8/layout/default#3"/>
    <dgm:cxn modelId="{A689EC84-A2F7-4ADA-AB16-8CB03726632C}" type="presParOf" srcId="{D80CFA98-3546-49B5-9C47-EA514C436A41}" destId="{D0F95831-65DD-4655-AC31-5407A06E0DF1}" srcOrd="9" destOrd="0" presId="urn:microsoft.com/office/officeart/2005/8/layout/default#3"/>
    <dgm:cxn modelId="{435A792D-D718-46F9-BE90-2676B5A16F9D}" type="presParOf" srcId="{D80CFA98-3546-49B5-9C47-EA514C436A41}" destId="{48A407A5-8D61-4E97-9445-42C94BD914D3}" srcOrd="10" destOrd="0" presId="urn:microsoft.com/office/officeart/2005/8/layout/default#3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7EF5D-85E4-424C-B6E8-5350588B9CFA}">
      <dsp:nvSpPr>
        <dsp:cNvPr id="0" name=""/>
        <dsp:cNvSpPr/>
      </dsp:nvSpPr>
      <dsp:spPr>
        <a:xfrm rot="5400000">
          <a:off x="3825981" y="-2218562"/>
          <a:ext cx="1143838" cy="558439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/>
            <a:t>Kepala Dinas </a:t>
          </a:r>
          <a:r>
            <a:rPr lang="en-US" sz="1400" kern="1200" dirty="0" err="1"/>
            <a:t>mempunyai</a:t>
          </a:r>
          <a:r>
            <a:rPr lang="en-US" sz="1400" kern="1200" dirty="0"/>
            <a:t> </a:t>
          </a:r>
          <a:r>
            <a:rPr lang="en-US" sz="1400" kern="1200" dirty="0" err="1"/>
            <a:t>tugas</a:t>
          </a:r>
          <a:r>
            <a:rPr lang="en-US" sz="1400" kern="1200" dirty="0"/>
            <a:t> </a:t>
          </a:r>
          <a:r>
            <a:rPr lang="en-US" sz="1400" kern="1200" dirty="0" err="1"/>
            <a:t>membantu</a:t>
          </a:r>
          <a:r>
            <a:rPr lang="en-US" sz="1400" kern="1200" dirty="0"/>
            <a:t> </a:t>
          </a:r>
          <a:r>
            <a:rPr lang="en-US" sz="1400" kern="1200" dirty="0" err="1"/>
            <a:t>Bupati</a:t>
          </a:r>
          <a:r>
            <a:rPr lang="en-US" sz="1400" kern="1200" dirty="0"/>
            <a:t> </a:t>
          </a:r>
          <a:r>
            <a:rPr lang="id-ID" sz="1400" kern="1200" dirty="0"/>
            <a:t>memimpin dan </a:t>
          </a:r>
          <a:r>
            <a:rPr lang="en-US" sz="1400" kern="1200" dirty="0" err="1"/>
            <a:t>melaksanakan</a:t>
          </a:r>
          <a:r>
            <a:rPr lang="en-US" sz="1400" kern="1200" dirty="0"/>
            <a:t> </a:t>
          </a:r>
          <a:r>
            <a:rPr lang="en-US" sz="1400" kern="1200" dirty="0" err="1"/>
            <a:t>urusan</a:t>
          </a:r>
          <a:r>
            <a:rPr lang="en-US" sz="1400" kern="1200" dirty="0"/>
            <a:t> </a:t>
          </a:r>
          <a:r>
            <a:rPr lang="en-US" sz="1400" kern="1200" dirty="0" err="1"/>
            <a:t>pemerintahan</a:t>
          </a:r>
          <a:r>
            <a:rPr lang="en-US" sz="1400" kern="1200" dirty="0"/>
            <a:t> yang </a:t>
          </a:r>
          <a:r>
            <a:rPr lang="en-US" sz="1400" kern="1200" dirty="0" err="1"/>
            <a:t>menjadi</a:t>
          </a:r>
          <a:r>
            <a:rPr lang="en-US" sz="1400" kern="1200" dirty="0"/>
            <a:t> </a:t>
          </a:r>
          <a:r>
            <a:rPr lang="en-US" sz="1400" kern="1200" dirty="0" err="1"/>
            <a:t>kewenangan</a:t>
          </a:r>
          <a:r>
            <a:rPr lang="en-US" sz="1400" kern="1200" dirty="0"/>
            <a:t> </a:t>
          </a:r>
          <a:r>
            <a:rPr lang="en-US" sz="1400" kern="1200" dirty="0" err="1"/>
            <a:t>daerah</a:t>
          </a:r>
          <a:r>
            <a:rPr lang="en-US" sz="1400" kern="1200" dirty="0"/>
            <a:t> </a:t>
          </a:r>
          <a:r>
            <a:rPr lang="en-US" sz="1400" kern="1200" dirty="0" err="1"/>
            <a:t>dibidang</a:t>
          </a:r>
          <a:r>
            <a:rPr lang="en-US" sz="1400" kern="1200" dirty="0"/>
            <a:t> </a:t>
          </a:r>
          <a:r>
            <a:rPr lang="id-ID" sz="1400" kern="1200" dirty="0"/>
            <a:t>penanaman modal dan pelayanan terpadu satu pintu serta tugas pembantuan</a:t>
          </a:r>
          <a:endParaRPr lang="id-ID" sz="1400" b="1" kern="1200" dirty="0">
            <a:latin typeface="Candara" pitchFamily="34" charset="0"/>
          </a:endParaRPr>
        </a:p>
      </dsp:txBody>
      <dsp:txXfrm rot="-5400000">
        <a:off x="1605704" y="57553"/>
        <a:ext cx="5528555" cy="1032162"/>
      </dsp:txXfrm>
    </dsp:sp>
    <dsp:sp modelId="{D300FDA5-2D7C-4588-873A-5C269F95035C}">
      <dsp:nvSpPr>
        <dsp:cNvPr id="0" name=""/>
        <dsp:cNvSpPr/>
      </dsp:nvSpPr>
      <dsp:spPr>
        <a:xfrm>
          <a:off x="435" y="15374"/>
          <a:ext cx="1605268" cy="11165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kern="1200" dirty="0">
              <a:latin typeface="Candara" pitchFamily="34" charset="0"/>
            </a:rPr>
            <a:t>Tugas</a:t>
          </a:r>
        </a:p>
      </dsp:txBody>
      <dsp:txXfrm>
        <a:off x="54939" y="69878"/>
        <a:ext cx="1496260" cy="1007511"/>
      </dsp:txXfrm>
    </dsp:sp>
    <dsp:sp modelId="{EEBCE7FD-194C-4FA8-AD79-C12741F231EC}">
      <dsp:nvSpPr>
        <dsp:cNvPr id="0" name=""/>
        <dsp:cNvSpPr/>
      </dsp:nvSpPr>
      <dsp:spPr>
        <a:xfrm rot="5400000">
          <a:off x="2558614" y="255450"/>
          <a:ext cx="3578471" cy="568623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1000" b="1" kern="1200" dirty="0">
            <a:latin typeface="Candara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menetapkan</a:t>
          </a:r>
          <a:r>
            <a:rPr lang="en-US" sz="1200" kern="1200" dirty="0"/>
            <a:t> </a:t>
          </a:r>
          <a:r>
            <a:rPr lang="id-ID" sz="1200" kern="1200" dirty="0"/>
            <a:t>kebijakan teknis</a:t>
          </a:r>
          <a:r>
            <a:rPr lang="en-US" sz="1200" kern="1200" dirty="0"/>
            <a:t>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memvalidasi</a:t>
          </a:r>
          <a:r>
            <a:rPr lang="en-US" sz="1200" kern="1200" dirty="0"/>
            <a:t> </a:t>
          </a:r>
          <a:r>
            <a:rPr lang="en-US" sz="1200" kern="1200" dirty="0" err="1"/>
            <a:t>penyusunan</a:t>
          </a:r>
          <a:r>
            <a:rPr lang="en-US" sz="1200" kern="1200" dirty="0"/>
            <a:t> </a:t>
          </a:r>
          <a:r>
            <a:rPr lang="en-US" sz="1200" kern="1200" dirty="0" err="1"/>
            <a:t>perencanaan</a:t>
          </a:r>
          <a:r>
            <a:rPr lang="id-ID" sz="1200" kern="1200" dirty="0"/>
            <a:t> program</a:t>
          </a:r>
          <a:r>
            <a:rPr lang="en-US" sz="1200" kern="1200" dirty="0"/>
            <a:t> </a:t>
          </a:r>
          <a:r>
            <a:rPr lang="en-US" sz="1200" kern="1200" dirty="0" err="1"/>
            <a:t>dan</a:t>
          </a:r>
          <a:r>
            <a:rPr lang="en-US" sz="1200" kern="1200" dirty="0"/>
            <a:t> </a:t>
          </a:r>
          <a:r>
            <a:rPr lang="en-US" sz="1200" kern="1200" dirty="0" err="1"/>
            <a:t>anggaran</a:t>
          </a:r>
          <a:r>
            <a:rPr lang="en-US" sz="1200" kern="1200" dirty="0"/>
            <a:t>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memimpin</a:t>
          </a:r>
          <a:r>
            <a:rPr lang="en-US" sz="1200" kern="1200" dirty="0"/>
            <a:t> </a:t>
          </a:r>
          <a:r>
            <a:rPr lang="en-US" sz="1200" kern="1200" dirty="0" err="1"/>
            <a:t>pelaksanaan</a:t>
          </a:r>
          <a:r>
            <a:rPr lang="en-US" sz="1200" kern="1200" dirty="0"/>
            <a:t>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memimpin</a:t>
          </a:r>
          <a:r>
            <a:rPr lang="en-US" sz="1200" kern="1200" dirty="0"/>
            <a:t> </a:t>
          </a:r>
          <a:r>
            <a:rPr lang="id-ID" sz="1200" kern="1200" dirty="0"/>
            <a:t>pemantauan, evaluasi dan pelaporan atas pelaksanaan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mengkoordinasi</a:t>
          </a:r>
          <a:r>
            <a:rPr lang="id-ID" sz="1200" kern="1200" dirty="0"/>
            <a:t> dan sinkronisasi pelaksanaan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memimpin</a:t>
          </a:r>
          <a:r>
            <a:rPr lang="en-US" sz="1200" kern="1200" dirty="0"/>
            <a:t> </a:t>
          </a:r>
          <a:r>
            <a:rPr lang="id-ID" sz="1200" kern="1200" dirty="0"/>
            <a:t>pembinaan penyelenggaraan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pintu;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memimpin</a:t>
          </a:r>
          <a:r>
            <a:rPr lang="en-US" sz="1200" kern="1200" dirty="0"/>
            <a:t> </a:t>
          </a:r>
          <a:r>
            <a:rPr lang="en-US" sz="1200" kern="1200" dirty="0" err="1"/>
            <a:t>pelaksanaan</a:t>
          </a:r>
          <a:r>
            <a:rPr lang="id-ID" sz="1200" kern="1200" dirty="0"/>
            <a:t> administrasi </a:t>
          </a:r>
          <a:r>
            <a:rPr lang="en-US" sz="1200" kern="1200" dirty="0" err="1"/>
            <a:t>dibidang</a:t>
          </a:r>
          <a:r>
            <a:rPr lang="id-ID" sz="1200" kern="1200" dirty="0"/>
            <a:t> penanaman modal dan pelayanan terpadu satu pintu </a:t>
          </a:r>
          <a:r>
            <a:rPr lang="en-US" sz="1200" kern="1200" dirty="0" err="1"/>
            <a:t>daerah</a:t>
          </a:r>
          <a:r>
            <a:rPr lang="id-ID" sz="1200" kern="1200" dirty="0"/>
            <a:t>;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menyusun</a:t>
          </a:r>
          <a:r>
            <a:rPr lang="en-US" sz="1200" kern="1200" dirty="0"/>
            <a:t> </a:t>
          </a:r>
          <a:r>
            <a:rPr lang="en-US" sz="1200" kern="1200" dirty="0" err="1"/>
            <a:t>dan</a:t>
          </a:r>
          <a:r>
            <a:rPr lang="en-US" sz="1200" kern="1200" dirty="0"/>
            <a:t> </a:t>
          </a:r>
          <a:r>
            <a:rPr lang="en-US" sz="1200" kern="1200" dirty="0" err="1"/>
            <a:t>merumuskan</a:t>
          </a:r>
          <a:r>
            <a:rPr lang="en-US" sz="1200" kern="1200" dirty="0"/>
            <a:t> </a:t>
          </a:r>
          <a:r>
            <a:rPr lang="en-US" sz="1200" kern="1200" dirty="0" err="1"/>
            <a:t>laporan</a:t>
          </a:r>
          <a:r>
            <a:rPr lang="en-US" sz="1200" kern="1200" dirty="0"/>
            <a:t> </a:t>
          </a:r>
          <a:r>
            <a:rPr lang="en-US" sz="1200" kern="1200" dirty="0" err="1"/>
            <a:t>kinerja</a:t>
          </a:r>
          <a:r>
            <a:rPr lang="en-US" sz="1200" kern="1200" dirty="0"/>
            <a:t> </a:t>
          </a:r>
          <a:r>
            <a:rPr lang="en-US" sz="1200" kern="1200" dirty="0" err="1"/>
            <a:t>secara</a:t>
          </a:r>
          <a:r>
            <a:rPr lang="en-US" sz="1200" kern="1200" dirty="0"/>
            <a:t> </a:t>
          </a:r>
          <a:r>
            <a:rPr lang="en-US" sz="1200" kern="1200" dirty="0" err="1"/>
            <a:t>periodik</a:t>
          </a:r>
          <a:r>
            <a:rPr lang="en-US" sz="1200" kern="1200" dirty="0"/>
            <a:t> </a:t>
          </a:r>
          <a:r>
            <a:rPr lang="en-US" sz="1200" kern="1200" dirty="0" err="1"/>
            <a:t>kepada</a:t>
          </a:r>
          <a:r>
            <a:rPr lang="en-US" sz="1200" kern="1200" dirty="0"/>
            <a:t> </a:t>
          </a:r>
          <a:r>
            <a:rPr lang="en-US" sz="1200" kern="1200" dirty="0" err="1"/>
            <a:t>Bupati</a:t>
          </a:r>
          <a:r>
            <a:rPr lang="en-US" sz="1200" kern="1200" dirty="0"/>
            <a:t>; </a:t>
          </a:r>
          <a:r>
            <a:rPr lang="en-US" sz="1200" kern="1200" dirty="0" err="1"/>
            <a:t>dan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melaksanakan</a:t>
          </a:r>
          <a:r>
            <a:rPr lang="en-US" sz="1200" kern="1200" dirty="0"/>
            <a:t> </a:t>
          </a:r>
          <a:r>
            <a:rPr lang="en-US" sz="1200" kern="1200" dirty="0" err="1"/>
            <a:t>tugas</a:t>
          </a:r>
          <a:r>
            <a:rPr lang="en-US" sz="1200" kern="1200" dirty="0"/>
            <a:t> lain yang </a:t>
          </a:r>
          <a:r>
            <a:rPr lang="en-US" sz="1200" kern="1200" dirty="0" err="1"/>
            <a:t>diberikan</a:t>
          </a:r>
          <a:r>
            <a:rPr lang="en-US" sz="1200" kern="1200" dirty="0"/>
            <a:t> </a:t>
          </a:r>
          <a:r>
            <a:rPr lang="en-US" sz="1200" kern="1200" dirty="0" err="1"/>
            <a:t>oleh</a:t>
          </a:r>
          <a:r>
            <a:rPr lang="en-US" sz="1200" kern="1200" dirty="0"/>
            <a:t> </a:t>
          </a:r>
          <a:r>
            <a:rPr lang="en-US" sz="1200" kern="1200" dirty="0" err="1"/>
            <a:t>Bupati</a:t>
          </a:r>
          <a:r>
            <a:rPr lang="en-US" sz="1200" kern="1200" dirty="0"/>
            <a:t> </a:t>
          </a:r>
          <a:r>
            <a:rPr lang="en-US" sz="1200" kern="1200" dirty="0" err="1"/>
            <a:t>sesuai</a:t>
          </a:r>
          <a:r>
            <a:rPr lang="en-US" sz="1200" kern="1200" dirty="0"/>
            <a:t> </a:t>
          </a:r>
          <a:r>
            <a:rPr lang="en-US" sz="1200" kern="1200" dirty="0" err="1"/>
            <a:t>dengan</a:t>
          </a:r>
          <a:r>
            <a:rPr lang="en-US" sz="1200" kern="1200" dirty="0"/>
            <a:t> </a:t>
          </a:r>
          <a:r>
            <a:rPr lang="en-US" sz="1200" kern="1200" dirty="0" err="1"/>
            <a:t>perundang-undangan</a:t>
          </a:r>
          <a:r>
            <a:rPr lang="en-US" sz="1200" kern="1200" dirty="0"/>
            <a:t>.</a:t>
          </a:r>
        </a:p>
      </dsp:txBody>
      <dsp:txXfrm rot="-5400000">
        <a:off x="1504732" y="1484020"/>
        <a:ext cx="5511550" cy="3229097"/>
      </dsp:txXfrm>
    </dsp:sp>
    <dsp:sp modelId="{9F2FB7E5-AEE6-47B4-AC71-0C3C328F0C3D}">
      <dsp:nvSpPr>
        <dsp:cNvPr id="0" name=""/>
        <dsp:cNvSpPr/>
      </dsp:nvSpPr>
      <dsp:spPr>
        <a:xfrm>
          <a:off x="0" y="1371609"/>
          <a:ext cx="1504295" cy="344389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kern="1200" dirty="0">
              <a:latin typeface="Candara" pitchFamily="34" charset="0"/>
            </a:rPr>
            <a:t>Fungsi</a:t>
          </a:r>
        </a:p>
      </dsp:txBody>
      <dsp:txXfrm>
        <a:off x="73434" y="1445043"/>
        <a:ext cx="1357427" cy="329702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7A39A-A885-45A0-96FA-D5B014517BF5}">
      <dsp:nvSpPr>
        <dsp:cNvPr id="0" name=""/>
        <dsp:cNvSpPr/>
      </dsp:nvSpPr>
      <dsp:spPr>
        <a:xfrm>
          <a:off x="602" y="797216"/>
          <a:ext cx="1535420" cy="184250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Sasaran</a:t>
          </a:r>
          <a:r>
            <a:rPr lang="en-US" sz="1400" b="1" kern="1200" dirty="0"/>
            <a:t> </a:t>
          </a:r>
          <a:r>
            <a:rPr lang="en-US" sz="1400" b="1" kern="1200" dirty="0" err="1"/>
            <a:t>Strategis</a:t>
          </a:r>
          <a:endParaRPr lang="en-US" sz="1400" b="1" kern="1200" dirty="0"/>
        </a:p>
      </dsp:txBody>
      <dsp:txXfrm rot="16200000">
        <a:off x="-601282" y="1399100"/>
        <a:ext cx="1510854" cy="307084"/>
      </dsp:txXfrm>
    </dsp:sp>
    <dsp:sp modelId="{2CDD8490-A3B9-42A2-BA59-4340E0358128}">
      <dsp:nvSpPr>
        <dsp:cNvPr id="0" name=""/>
        <dsp:cNvSpPr/>
      </dsp:nvSpPr>
      <dsp:spPr>
        <a:xfrm>
          <a:off x="307687" y="797216"/>
          <a:ext cx="1143888" cy="184250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 err="1"/>
            <a:t>Meningkatnya</a:t>
          </a:r>
          <a:r>
            <a:rPr lang="en-US" sz="1000" b="1" kern="1200" dirty="0"/>
            <a:t> </a:t>
          </a:r>
          <a:r>
            <a:rPr lang="en-US" sz="1000" b="1" kern="1200" dirty="0" err="1"/>
            <a:t>kualitas</a:t>
          </a:r>
          <a:r>
            <a:rPr lang="en-US" sz="1000" b="1" kern="1200" dirty="0"/>
            <a:t> </a:t>
          </a:r>
          <a:r>
            <a:rPr lang="en-US" sz="1000" b="1" kern="1200" dirty="0" err="1"/>
            <a:t>perencanaan</a:t>
          </a:r>
          <a:r>
            <a:rPr lang="en-US" sz="1000" b="1" kern="1200" dirty="0"/>
            <a:t> </a:t>
          </a:r>
          <a:r>
            <a:rPr lang="en-US" sz="1000" b="1" kern="1200" dirty="0" err="1"/>
            <a:t>dan</a:t>
          </a:r>
          <a:r>
            <a:rPr lang="en-US" sz="1000" b="1" kern="1200" dirty="0"/>
            <a:t> </a:t>
          </a:r>
          <a:r>
            <a:rPr lang="en-US" sz="1000" b="1" kern="1200" dirty="0" err="1"/>
            <a:t>pengendalian</a:t>
          </a:r>
          <a:r>
            <a:rPr lang="en-US" sz="1000" b="1" kern="1200" dirty="0"/>
            <a:t> </a:t>
          </a:r>
          <a:r>
            <a:rPr lang="en-US" sz="1000" b="1" kern="1200" dirty="0" err="1"/>
            <a:t>dokumen</a:t>
          </a:r>
          <a:r>
            <a:rPr lang="en-US" sz="1000" b="1" kern="1200" dirty="0"/>
            <a:t> </a:t>
          </a:r>
          <a:r>
            <a:rPr lang="en-US" sz="1000" b="1" kern="1200" dirty="0" err="1"/>
            <a:t>perencanaan</a:t>
          </a:r>
          <a:r>
            <a:rPr lang="en-US" sz="1000" b="1" kern="1200" dirty="0"/>
            <a:t> </a:t>
          </a:r>
          <a:r>
            <a:rPr lang="en-US" sz="1000" b="1" kern="1200" dirty="0" err="1"/>
            <a:t>pembangunan</a:t>
          </a:r>
          <a:r>
            <a:rPr lang="en-US" sz="1000" b="1" kern="1200" dirty="0"/>
            <a:t> </a:t>
          </a:r>
          <a:r>
            <a:rPr lang="en-US" sz="1000" b="1" kern="1200" dirty="0" err="1"/>
            <a:t>daerah</a:t>
          </a:r>
          <a:endParaRPr lang="en-US" sz="1000" b="1" kern="1200" dirty="0"/>
        </a:p>
      </dsp:txBody>
      <dsp:txXfrm>
        <a:off x="307687" y="797216"/>
        <a:ext cx="1143888" cy="1842504"/>
      </dsp:txXfrm>
    </dsp:sp>
    <dsp:sp modelId="{BC9CCA04-252F-4CCC-AF7C-177987A34CFD}">
      <dsp:nvSpPr>
        <dsp:cNvPr id="0" name=""/>
        <dsp:cNvSpPr/>
      </dsp:nvSpPr>
      <dsp:spPr>
        <a:xfrm>
          <a:off x="1589763" y="797216"/>
          <a:ext cx="1535420" cy="184250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Program</a:t>
          </a:r>
        </a:p>
      </dsp:txBody>
      <dsp:txXfrm rot="16200000">
        <a:off x="987878" y="1399100"/>
        <a:ext cx="1510854" cy="307084"/>
      </dsp:txXfrm>
    </dsp:sp>
    <dsp:sp modelId="{FAC60585-13B7-458B-8ABB-C43DBBB4ADE6}">
      <dsp:nvSpPr>
        <dsp:cNvPr id="0" name=""/>
        <dsp:cNvSpPr/>
      </dsp:nvSpPr>
      <dsp:spPr>
        <a:xfrm rot="5400000">
          <a:off x="1462137" y="2260597"/>
          <a:ext cx="270606" cy="2303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FF42E8-A40D-4DB9-BCD9-CA1356E1B14B}">
      <dsp:nvSpPr>
        <dsp:cNvPr id="0" name=""/>
        <dsp:cNvSpPr/>
      </dsp:nvSpPr>
      <dsp:spPr>
        <a:xfrm>
          <a:off x="1896847" y="797216"/>
          <a:ext cx="1143888" cy="184250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Program </a:t>
          </a:r>
          <a:r>
            <a:rPr lang="en-US" sz="1000" kern="1200" dirty="0" err="1">
              <a:solidFill>
                <a:schemeClr val="tx1"/>
              </a:solidFill>
            </a:rPr>
            <a:t>perencanaan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pembangunan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daerah</a:t>
          </a:r>
          <a:endParaRPr lang="en-US" sz="1000" kern="1200" dirty="0">
            <a:solidFill>
              <a:schemeClr val="tx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Program </a:t>
          </a:r>
          <a:r>
            <a:rPr lang="en-US" sz="1000" kern="1200" dirty="0" err="1">
              <a:solidFill>
                <a:schemeClr val="tx1"/>
              </a:solidFill>
            </a:rPr>
            <a:t>perencanaan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pembangunan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ekonomi</a:t>
          </a:r>
          <a:endParaRPr lang="en-US" sz="1000" kern="1200" dirty="0">
            <a:solidFill>
              <a:schemeClr val="tx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Program </a:t>
          </a:r>
          <a:r>
            <a:rPr lang="en-US" sz="1000" kern="1200" dirty="0" err="1">
              <a:solidFill>
                <a:schemeClr val="tx1"/>
              </a:solidFill>
            </a:rPr>
            <a:t>perencanaan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sosial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dan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budaya</a:t>
          </a:r>
          <a:endParaRPr lang="en-US" sz="1000" kern="1200" dirty="0">
            <a:solidFill>
              <a:schemeClr val="tx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Program </a:t>
          </a:r>
          <a:r>
            <a:rPr lang="en-US" sz="1000" kern="1200" dirty="0" err="1">
              <a:solidFill>
                <a:schemeClr val="tx1"/>
              </a:solidFill>
            </a:rPr>
            <a:t>perencanaan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Prasarana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wilayah</a:t>
          </a:r>
          <a:r>
            <a:rPr lang="en-US" sz="1000" kern="1200" dirty="0">
              <a:solidFill>
                <a:schemeClr val="tx1"/>
              </a:solidFill>
            </a:rPr>
            <a:t> </a:t>
          </a:r>
          <a:r>
            <a:rPr lang="en-US" sz="1000" kern="1200" dirty="0" err="1">
              <a:solidFill>
                <a:schemeClr val="tx1"/>
              </a:solidFill>
            </a:rPr>
            <a:t>dan</a:t>
          </a:r>
          <a:r>
            <a:rPr lang="en-US" sz="1000" kern="1200" dirty="0">
              <a:solidFill>
                <a:schemeClr val="tx1"/>
              </a:solidFill>
            </a:rPr>
            <a:t> SDA</a:t>
          </a:r>
        </a:p>
      </dsp:txBody>
      <dsp:txXfrm>
        <a:off x="1896847" y="797216"/>
        <a:ext cx="1143888" cy="184250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1737A-7811-4B8E-BA45-A2CDD19F9B0B}">
      <dsp:nvSpPr>
        <dsp:cNvPr id="0" name=""/>
        <dsp:cNvSpPr/>
      </dsp:nvSpPr>
      <dsp:spPr>
        <a:xfrm>
          <a:off x="0" y="0"/>
          <a:ext cx="2761344" cy="5715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Rencana</a:t>
          </a:r>
          <a:r>
            <a:rPr lang="en-US" sz="2000" kern="1200" dirty="0"/>
            <a:t> </a:t>
          </a:r>
          <a:r>
            <a:rPr lang="en-US" sz="2000" kern="1200" dirty="0" err="1"/>
            <a:t>Aksi</a:t>
          </a:r>
          <a:r>
            <a:rPr lang="en-US" sz="2000" kern="1200" dirty="0"/>
            <a:t> 2017</a:t>
          </a:r>
        </a:p>
      </dsp:txBody>
      <dsp:txXfrm>
        <a:off x="16739" y="16739"/>
        <a:ext cx="2144650" cy="538022"/>
      </dsp:txXfrm>
    </dsp:sp>
    <dsp:sp modelId="{C13B94B9-9F53-47A9-B0A3-7657B8EB778E}">
      <dsp:nvSpPr>
        <dsp:cNvPr id="0" name=""/>
        <dsp:cNvSpPr/>
      </dsp:nvSpPr>
      <dsp:spPr>
        <a:xfrm>
          <a:off x="243647" y="666750"/>
          <a:ext cx="2761344" cy="5715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Integrasi</a:t>
          </a:r>
          <a:r>
            <a:rPr lang="en-US" sz="2000" kern="1200" dirty="0">
              <a:solidFill>
                <a:schemeClr val="tx1"/>
              </a:solidFill>
            </a:rPr>
            <a:t> E-</a:t>
          </a:r>
          <a:r>
            <a:rPr lang="en-US" sz="2000" kern="1200" dirty="0" err="1">
              <a:solidFill>
                <a:schemeClr val="tx1"/>
              </a:solidFill>
            </a:rPr>
            <a:t>Pradah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dengan</a:t>
          </a:r>
          <a:r>
            <a:rPr lang="en-US" sz="2000" kern="1200" dirty="0">
              <a:solidFill>
                <a:schemeClr val="tx1"/>
              </a:solidFill>
            </a:rPr>
            <a:t> SIMDA</a:t>
          </a:r>
        </a:p>
      </dsp:txBody>
      <dsp:txXfrm>
        <a:off x="260386" y="683489"/>
        <a:ext cx="2112743" cy="538022"/>
      </dsp:txXfrm>
    </dsp:sp>
    <dsp:sp modelId="{5F8BCA11-1901-4468-ABE2-35BB5B9E9AB6}">
      <dsp:nvSpPr>
        <dsp:cNvPr id="0" name=""/>
        <dsp:cNvSpPr/>
      </dsp:nvSpPr>
      <dsp:spPr>
        <a:xfrm>
          <a:off x="487295" y="1333500"/>
          <a:ext cx="2761344" cy="5715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Pengembangan</a:t>
          </a:r>
          <a:r>
            <a:rPr lang="en-US" sz="2000" kern="1200" dirty="0">
              <a:solidFill>
                <a:schemeClr val="tx1"/>
              </a:solidFill>
            </a:rPr>
            <a:t> E-</a:t>
          </a:r>
          <a:r>
            <a:rPr lang="en-US" sz="2000" kern="1200" dirty="0" err="1">
              <a:solidFill>
                <a:schemeClr val="tx1"/>
              </a:solidFill>
            </a:rPr>
            <a:t>Monev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4034" y="1350239"/>
        <a:ext cx="2112743" cy="538022"/>
      </dsp:txXfrm>
    </dsp:sp>
    <dsp:sp modelId="{D25C9032-9C01-4962-A9FF-45F7AC0B6445}">
      <dsp:nvSpPr>
        <dsp:cNvPr id="0" name=""/>
        <dsp:cNvSpPr/>
      </dsp:nvSpPr>
      <dsp:spPr>
        <a:xfrm>
          <a:off x="2389869" y="433387"/>
          <a:ext cx="371475" cy="37147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473451" y="433387"/>
        <a:ext cx="204311" cy="279535"/>
      </dsp:txXfrm>
    </dsp:sp>
    <dsp:sp modelId="{385ED9D2-C9B8-4683-9A50-0B6EEE5F1527}">
      <dsp:nvSpPr>
        <dsp:cNvPr id="0" name=""/>
        <dsp:cNvSpPr/>
      </dsp:nvSpPr>
      <dsp:spPr>
        <a:xfrm>
          <a:off x="2633517" y="1096327"/>
          <a:ext cx="371475" cy="37147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717099" y="1096327"/>
        <a:ext cx="204311" cy="27953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195D6-5C74-42B1-8F34-76F990D9FCC6}">
      <dsp:nvSpPr>
        <dsp:cNvPr id="0" name=""/>
        <dsp:cNvSpPr/>
      </dsp:nvSpPr>
      <dsp:spPr>
        <a:xfrm>
          <a:off x="0" y="1260467"/>
          <a:ext cx="40401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A9C480-68FC-4E52-A80C-74F28779E2E3}">
      <dsp:nvSpPr>
        <dsp:cNvPr id="0" name=""/>
        <dsp:cNvSpPr/>
      </dsp:nvSpPr>
      <dsp:spPr>
        <a:xfrm>
          <a:off x="202009" y="980027"/>
          <a:ext cx="2828131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Peningkatan</a:t>
          </a:r>
          <a:r>
            <a:rPr lang="en-US" sz="1900" kern="1200" dirty="0"/>
            <a:t> </a:t>
          </a:r>
          <a:r>
            <a:rPr lang="en-US" sz="1900" kern="1200" dirty="0" err="1"/>
            <a:t>pemahaman</a:t>
          </a:r>
          <a:r>
            <a:rPr lang="en-US" sz="1900" kern="1200" dirty="0"/>
            <a:t> SAKIP internal BAPPEDA</a:t>
          </a:r>
        </a:p>
      </dsp:txBody>
      <dsp:txXfrm>
        <a:off x="229389" y="1007407"/>
        <a:ext cx="2773371" cy="506120"/>
      </dsp:txXfrm>
    </dsp:sp>
    <dsp:sp modelId="{AE3F3D38-9CE7-47E4-9BC7-D7CA2242F608}">
      <dsp:nvSpPr>
        <dsp:cNvPr id="0" name=""/>
        <dsp:cNvSpPr/>
      </dsp:nvSpPr>
      <dsp:spPr>
        <a:xfrm>
          <a:off x="0" y="2122308"/>
          <a:ext cx="40401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3392975"/>
              <a:satOff val="11185"/>
              <a:lumOff val="1196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317E5B-083E-4C05-8B6D-8AA2A55D2264}">
      <dsp:nvSpPr>
        <dsp:cNvPr id="0" name=""/>
        <dsp:cNvSpPr/>
      </dsp:nvSpPr>
      <dsp:spPr>
        <a:xfrm>
          <a:off x="202009" y="1841868"/>
          <a:ext cx="2828131" cy="56088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Self Assessment SAKIP BAPPEDA</a:t>
          </a:r>
        </a:p>
      </dsp:txBody>
      <dsp:txXfrm>
        <a:off x="229389" y="1869248"/>
        <a:ext cx="2773371" cy="50612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68BC7-CCA3-4C63-B6FF-BBF44A7B6ABA}">
      <dsp:nvSpPr>
        <dsp:cNvPr id="0" name=""/>
        <dsp:cNvSpPr/>
      </dsp:nvSpPr>
      <dsp:spPr>
        <a:xfrm>
          <a:off x="493" y="539929"/>
          <a:ext cx="1924058" cy="115443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Pelaksanaan</a:t>
          </a:r>
          <a:r>
            <a:rPr lang="en-US" sz="1900" kern="1200" dirty="0"/>
            <a:t> </a:t>
          </a:r>
          <a:r>
            <a:rPr lang="en-US" sz="1900" kern="1200" dirty="0" err="1"/>
            <a:t>Evaluasi</a:t>
          </a:r>
          <a:r>
            <a:rPr lang="en-US" sz="1900" kern="1200" dirty="0"/>
            <a:t> </a:t>
          </a:r>
          <a:r>
            <a:rPr lang="en-US" sz="1900" kern="1200" dirty="0" err="1"/>
            <a:t>Kinerja</a:t>
          </a:r>
          <a:r>
            <a:rPr lang="en-US" sz="1900" kern="1200" dirty="0"/>
            <a:t> Internal </a:t>
          </a:r>
          <a:r>
            <a:rPr lang="en-US" sz="1900" kern="1200" dirty="0" err="1"/>
            <a:t>Tiap</a:t>
          </a:r>
          <a:r>
            <a:rPr lang="en-US" sz="1900" kern="1200" dirty="0"/>
            <a:t> </a:t>
          </a:r>
          <a:r>
            <a:rPr lang="en-US" sz="1900" kern="1200" dirty="0" err="1"/>
            <a:t>Tingkatan</a:t>
          </a:r>
          <a:endParaRPr lang="en-US" sz="1900" kern="1200" dirty="0"/>
        </a:p>
      </dsp:txBody>
      <dsp:txXfrm>
        <a:off x="493" y="539929"/>
        <a:ext cx="1924058" cy="1154435"/>
      </dsp:txXfrm>
    </dsp:sp>
    <dsp:sp modelId="{B341A798-041B-4EF9-854C-4A11DECD9600}">
      <dsp:nvSpPr>
        <dsp:cNvPr id="0" name=""/>
        <dsp:cNvSpPr/>
      </dsp:nvSpPr>
      <dsp:spPr>
        <a:xfrm>
          <a:off x="2116957" y="539929"/>
          <a:ext cx="1924058" cy="1154435"/>
        </a:xfrm>
        <a:prstGeom prst="rect">
          <a:avLst/>
        </a:prstGeom>
        <a:gradFill rotWithShape="0">
          <a:gsLst>
            <a:gs pos="0">
              <a:schemeClr val="accent2">
                <a:hueOff val="-1696488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8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8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Cascading s/d </a:t>
          </a:r>
          <a:r>
            <a:rPr lang="en-US" sz="1900" kern="1200" dirty="0" err="1"/>
            <a:t>staf</a:t>
          </a:r>
          <a:endParaRPr lang="en-US" sz="1900" kern="1200" dirty="0"/>
        </a:p>
      </dsp:txBody>
      <dsp:txXfrm>
        <a:off x="2116957" y="539929"/>
        <a:ext cx="1924058" cy="1154435"/>
      </dsp:txXfrm>
    </dsp:sp>
    <dsp:sp modelId="{F81243D6-8682-40D1-A5B0-B057D2708D12}">
      <dsp:nvSpPr>
        <dsp:cNvPr id="0" name=""/>
        <dsp:cNvSpPr/>
      </dsp:nvSpPr>
      <dsp:spPr>
        <a:xfrm>
          <a:off x="1058725" y="1886770"/>
          <a:ext cx="1924058" cy="1154435"/>
        </a:xfrm>
        <a:prstGeom prst="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Pembuatan</a:t>
          </a:r>
          <a:r>
            <a:rPr lang="en-US" sz="1900" kern="1200" dirty="0"/>
            <a:t> RA </a:t>
          </a:r>
          <a:r>
            <a:rPr lang="en-US" sz="1900" kern="1200" dirty="0" err="1"/>
            <a:t>setiap</a:t>
          </a:r>
          <a:r>
            <a:rPr lang="en-US" sz="1900" kern="1200" dirty="0"/>
            <a:t> </a:t>
          </a:r>
          <a:r>
            <a:rPr lang="en-US" sz="1900" kern="1200" dirty="0" err="1"/>
            <a:t>kegiatan</a:t>
          </a:r>
          <a:endParaRPr lang="en-US" sz="1900" kern="1200" dirty="0"/>
        </a:p>
      </dsp:txBody>
      <dsp:txXfrm>
        <a:off x="1058725" y="1886770"/>
        <a:ext cx="1924058" cy="1154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5494A-7E67-4DF8-8C60-AF286A7AD71F}">
      <dsp:nvSpPr>
        <dsp:cNvPr id="0" name=""/>
        <dsp:cNvSpPr/>
      </dsp:nvSpPr>
      <dsp:spPr>
        <a:xfrm>
          <a:off x="855" y="267729"/>
          <a:ext cx="1042603" cy="41704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2 IKU</a:t>
          </a:r>
          <a:endParaRPr lang="id-ID" sz="900" b="1" kern="1200" dirty="0"/>
        </a:p>
      </dsp:txBody>
      <dsp:txXfrm>
        <a:off x="209376" y="267729"/>
        <a:ext cx="625562" cy="417041"/>
      </dsp:txXfrm>
    </dsp:sp>
    <dsp:sp modelId="{F06B5D60-052B-4F8C-A152-380B5239EF5F}">
      <dsp:nvSpPr>
        <dsp:cNvPr id="0" name=""/>
        <dsp:cNvSpPr/>
      </dsp:nvSpPr>
      <dsp:spPr>
        <a:xfrm>
          <a:off x="939198" y="267729"/>
          <a:ext cx="1042603" cy="41704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2 </a:t>
          </a:r>
          <a:r>
            <a:rPr lang="en-US" sz="900" b="1" kern="1200" dirty="0" err="1"/>
            <a:t>Sasaran</a:t>
          </a:r>
          <a:r>
            <a:rPr lang="en-US" sz="900" b="1" kern="1200" dirty="0"/>
            <a:t> </a:t>
          </a:r>
          <a:r>
            <a:rPr lang="en-US" sz="900" b="1" kern="1200" dirty="0" err="1"/>
            <a:t>Strategis</a:t>
          </a:r>
          <a:endParaRPr lang="id-ID" sz="900" b="1" kern="1200" dirty="0"/>
        </a:p>
      </dsp:txBody>
      <dsp:txXfrm>
        <a:off x="1147719" y="267729"/>
        <a:ext cx="625562" cy="417041"/>
      </dsp:txXfrm>
    </dsp:sp>
    <dsp:sp modelId="{23D96050-5C63-43E1-A9CE-0AC27C1B2C02}">
      <dsp:nvSpPr>
        <dsp:cNvPr id="0" name=""/>
        <dsp:cNvSpPr/>
      </dsp:nvSpPr>
      <dsp:spPr>
        <a:xfrm>
          <a:off x="1877541" y="267729"/>
          <a:ext cx="1042603" cy="41704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3 </a:t>
          </a:r>
          <a:r>
            <a:rPr lang="en-US" sz="900" b="1" kern="1200" dirty="0" err="1"/>
            <a:t>Indikator</a:t>
          </a:r>
          <a:r>
            <a:rPr lang="en-US" sz="900" b="1" kern="1200" dirty="0"/>
            <a:t> </a:t>
          </a:r>
          <a:r>
            <a:rPr lang="en-US" sz="900" b="1" kern="1200" dirty="0" err="1"/>
            <a:t>Sasaran</a:t>
          </a:r>
          <a:endParaRPr lang="en-US" sz="900" b="1" kern="1200" dirty="0"/>
        </a:p>
      </dsp:txBody>
      <dsp:txXfrm>
        <a:off x="2086062" y="267729"/>
        <a:ext cx="625562" cy="4170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E9285-2C75-4765-9D3B-BE1B33AD4436}">
      <dsp:nvSpPr>
        <dsp:cNvPr id="0" name=""/>
        <dsp:cNvSpPr/>
      </dsp:nvSpPr>
      <dsp:spPr>
        <a:xfrm>
          <a:off x="2257" y="0"/>
          <a:ext cx="4618111" cy="572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/>
            <a:t>Sasaran</a:t>
          </a:r>
          <a:r>
            <a:rPr lang="en-US" sz="1500" b="1" kern="1200" dirty="0"/>
            <a:t> : </a:t>
          </a:r>
          <a:r>
            <a:rPr lang="nn-NO" sz="1500" b="1" kern="1200" dirty="0"/>
            <a:t>Meningkatnya </a:t>
          </a:r>
          <a:r>
            <a:rPr lang="en-US" sz="1500" b="1" kern="1200" dirty="0" err="1"/>
            <a:t>efektifitas</a:t>
          </a:r>
          <a:r>
            <a:rPr lang="en-US" sz="1500" b="1" kern="1200" dirty="0"/>
            <a:t> </a:t>
          </a:r>
          <a:r>
            <a:rPr lang="en-US" sz="1500" b="1" kern="1200" dirty="0" err="1"/>
            <a:t>dan</a:t>
          </a:r>
          <a:r>
            <a:rPr lang="en-US" sz="1500" b="1" kern="1200" dirty="0"/>
            <a:t> </a:t>
          </a:r>
          <a:r>
            <a:rPr lang="en-US" sz="1500" b="1" kern="1200" dirty="0" err="1"/>
            <a:t>efisiensi</a:t>
          </a:r>
          <a:r>
            <a:rPr lang="en-US" sz="1500" b="1" kern="1200" dirty="0"/>
            <a:t> </a:t>
          </a:r>
          <a:r>
            <a:rPr lang="en-US" sz="1500" b="1" kern="1200" dirty="0" err="1"/>
            <a:t>serta</a:t>
          </a:r>
          <a:r>
            <a:rPr lang="en-US" sz="1500" b="1" kern="1200" dirty="0"/>
            <a:t> </a:t>
          </a:r>
          <a:r>
            <a:rPr lang="en-US" sz="1500" b="1" kern="1200" dirty="0" err="1"/>
            <a:t>akuntabilitas</a:t>
          </a:r>
          <a:r>
            <a:rPr lang="en-US" sz="1500" b="1" kern="1200" dirty="0"/>
            <a:t> </a:t>
          </a:r>
          <a:r>
            <a:rPr lang="en-US" sz="1500" b="1" kern="1200" dirty="0" err="1"/>
            <a:t>kinerja</a:t>
          </a:r>
          <a:r>
            <a:rPr lang="en-US" sz="1500" b="1" kern="1200" dirty="0"/>
            <a:t> </a:t>
          </a:r>
          <a:r>
            <a:rPr lang="en-US" sz="1500" b="1" kern="1200" dirty="0" err="1"/>
            <a:t>Pemerintah</a:t>
          </a:r>
          <a:r>
            <a:rPr lang="en-US" sz="1500" b="1" kern="1200" dirty="0"/>
            <a:t> Daerah</a:t>
          </a:r>
        </a:p>
      </dsp:txBody>
      <dsp:txXfrm>
        <a:off x="19026" y="16769"/>
        <a:ext cx="4584573" cy="5389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B5B1D-BB6F-41ED-B5E2-617C50945FC4}">
      <dsp:nvSpPr>
        <dsp:cNvPr id="0" name=""/>
        <dsp:cNvSpPr/>
      </dsp:nvSpPr>
      <dsp:spPr>
        <a:xfrm>
          <a:off x="2214" y="0"/>
          <a:ext cx="2263885" cy="601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Kepala</a:t>
          </a:r>
          <a:r>
            <a:rPr lang="en-US" sz="2400" b="1" kern="1200" dirty="0"/>
            <a:t> Daerah </a:t>
          </a:r>
        </a:p>
      </dsp:txBody>
      <dsp:txXfrm>
        <a:off x="19820" y="17606"/>
        <a:ext cx="2228673" cy="5659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DDBE2-0EF4-4E1D-97A6-8327EC3ABDCC}">
      <dsp:nvSpPr>
        <dsp:cNvPr id="0" name=""/>
        <dsp:cNvSpPr/>
      </dsp:nvSpPr>
      <dsp:spPr>
        <a:xfrm>
          <a:off x="2233" y="0"/>
          <a:ext cx="2283933" cy="6865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Kepala</a:t>
          </a:r>
          <a:r>
            <a:rPr lang="en-US" sz="1800" b="1" kern="1200" dirty="0"/>
            <a:t> </a:t>
          </a:r>
          <a:r>
            <a:rPr lang="en-US" sz="2000" b="1" kern="1200" dirty="0"/>
            <a:t>BAPPEDA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(</a:t>
          </a:r>
          <a:r>
            <a:rPr lang="en-US" sz="1800" b="1" kern="1200" dirty="0" err="1"/>
            <a:t>Eselon</a:t>
          </a:r>
          <a:r>
            <a:rPr lang="en-US" sz="1800" b="1" kern="1200" dirty="0"/>
            <a:t> 2)</a:t>
          </a:r>
        </a:p>
      </dsp:txBody>
      <dsp:txXfrm>
        <a:off x="22343" y="20110"/>
        <a:ext cx="2243713" cy="6463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F1DBF-2A05-4AB6-9B92-177788588831}">
      <dsp:nvSpPr>
        <dsp:cNvPr id="0" name=""/>
        <dsp:cNvSpPr/>
      </dsp:nvSpPr>
      <dsp:spPr>
        <a:xfrm>
          <a:off x="2215" y="0"/>
          <a:ext cx="2265358" cy="5870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Kepala</a:t>
          </a:r>
          <a:r>
            <a:rPr lang="en-US" sz="2000" b="1" kern="1200" dirty="0"/>
            <a:t> </a:t>
          </a:r>
          <a:r>
            <a:rPr lang="en-US" sz="2000" b="1" kern="1200" dirty="0" err="1"/>
            <a:t>Bidang</a:t>
          </a:r>
          <a:r>
            <a:rPr lang="en-US" sz="2000" b="1" kern="1200" dirty="0"/>
            <a:t>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(</a:t>
          </a:r>
          <a:r>
            <a:rPr lang="en-US" sz="2000" b="1" kern="1200" dirty="0" err="1"/>
            <a:t>Eselon</a:t>
          </a:r>
          <a:r>
            <a:rPr lang="en-US" sz="2000" b="1" kern="1200" dirty="0"/>
            <a:t> 3)</a:t>
          </a:r>
        </a:p>
      </dsp:txBody>
      <dsp:txXfrm>
        <a:off x="19409" y="17194"/>
        <a:ext cx="2230970" cy="5526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4C489-2265-4A38-ADA0-5FA5BA8336CE}">
      <dsp:nvSpPr>
        <dsp:cNvPr id="0" name=""/>
        <dsp:cNvSpPr/>
      </dsp:nvSpPr>
      <dsp:spPr>
        <a:xfrm>
          <a:off x="1117" y="0"/>
          <a:ext cx="2286245" cy="6600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Kepala</a:t>
          </a:r>
          <a:r>
            <a:rPr lang="en-US" sz="1800" b="1" kern="1200" dirty="0"/>
            <a:t> Sub </a:t>
          </a:r>
          <a:r>
            <a:rPr lang="en-US" sz="1800" b="1" kern="1200" dirty="0" err="1"/>
            <a:t>Bidang</a:t>
          </a:r>
          <a:r>
            <a:rPr lang="en-US" sz="1800" b="1" kern="1200" dirty="0"/>
            <a:t> (</a:t>
          </a:r>
          <a:r>
            <a:rPr lang="en-US" sz="1800" b="1" kern="1200" dirty="0" err="1"/>
            <a:t>Eselon</a:t>
          </a:r>
          <a:r>
            <a:rPr lang="en-US" sz="1800" b="1" kern="1200" dirty="0"/>
            <a:t> 4)</a:t>
          </a:r>
        </a:p>
      </dsp:txBody>
      <dsp:txXfrm>
        <a:off x="20449" y="19332"/>
        <a:ext cx="2247581" cy="621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#1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#1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2450"/>
            <a:ext cx="2930525" cy="498475"/>
          </a:xfrm>
          <a:prstGeom prst="rect">
            <a:avLst/>
          </a:prstGeom>
        </p:spPr>
        <p:txBody>
          <a:bodyPr vert="horz" wrap="square" lIns="92404" tIns="46202" rIns="92404" bIns="462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59D030C-99ED-4990-81BD-F5E6D1DBF072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04" tIns="46202" rIns="92404" bIns="4620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2404" tIns="46202" rIns="92404" bIns="4620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30525" cy="498475"/>
          </a:xfrm>
          <a:prstGeom prst="rect">
            <a:avLst/>
          </a:prstGeom>
        </p:spPr>
        <p:txBody>
          <a:bodyPr vert="horz" lIns="92404" tIns="46202" rIns="92404" bIns="4620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2450"/>
            <a:ext cx="2930525" cy="498475"/>
          </a:xfrm>
          <a:prstGeom prst="rect">
            <a:avLst/>
          </a:prstGeom>
        </p:spPr>
        <p:txBody>
          <a:bodyPr vert="horz" wrap="square" lIns="92404" tIns="46202" rIns="92404" bIns="462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2F8C0EE-DA2D-443F-9304-FFEF53C23E2B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BCE4AD-D802-4C13-B29D-D06127B022A4}" type="slidenum">
              <a:rPr lang="en-US" altLang="id-ID" smtClean="0"/>
              <a:pPr/>
              <a:t>3</a:t>
            </a:fld>
            <a:endParaRPr lang="en-US" altLang="id-ID"/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3B500E-245F-4749-AF37-2C828D104E3A}" type="slidenum">
              <a:rPr lang="en-US" altLang="id-ID" smtClean="0"/>
              <a:pPr/>
              <a:t>19</a:t>
            </a:fld>
            <a:endParaRPr lang="en-US" altLang="id-ID"/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EF2A06-3B0C-4828-B628-EE1A903724D0}" type="slidenum">
              <a:rPr lang="en-US" altLang="id-ID" smtClean="0"/>
              <a:pPr/>
              <a:t>20</a:t>
            </a:fld>
            <a:endParaRPr lang="en-US" altLang="id-ID"/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8CE3C9-38A9-45FC-BC7B-7E221E19BF00}" type="slidenum">
              <a:rPr lang="en-GB" altLang="id-ID" sz="1100" smtClean="0">
                <a:latin typeface="Arial" charset="0"/>
              </a:rPr>
              <a:pPr/>
              <a:t>31</a:t>
            </a:fld>
            <a:endParaRPr lang="en-GB" altLang="id-ID" sz="110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id-ID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827263-BDC8-44E0-96F8-68B4966F91A8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F7F97F-DBA8-4668-8E67-BDDB4EAC2E5A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0DE2B9-343D-4DB6-878A-586D98129E19}"/>
              </a:ext>
            </a:extLst>
          </p:cNvPr>
          <p:cNvSpPr/>
          <p:nvPr userDrawn="1"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213496-D677-498D-9D0A-5878F45DF200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4E749E-D9E2-48C9-BB30-2408D78E5F11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FE138A-EB99-4879-A19E-04CC204A48D6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E4735EB-C6B4-4CB1-A12A-EA0457454A2D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9">
            <a:hlinkClick r:id="" action="ppaction://hlinkshowjump?jump=firstslide" tooltip="Home"/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119063"/>
            <a:ext cx="285750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5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1524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8383589" y="104777"/>
            <a:ext cx="581025" cy="327025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="" xmlns:p14="http://schemas.microsoft.com/office/powerpoint/2010/main" val="4267365132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522082-E54E-49B1-8E2F-E6BDE30C9798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74F2A3-5BB8-46F6-9876-A25337A3E7DF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749384-2EC2-4B85-B001-B7B067F1D651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DAFA3D-A8B2-4C64-B5E2-E4AFECA0810C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08B369-ABEC-4F61-8259-F066616FF1F2}" type="datetimeFigureOut">
              <a:rPr lang="en-US" smtClean="0"/>
              <a:pPr/>
              <a:t>8/25/2017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3D317-8E45-4D28-AB99-CE9FF91A1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2DC10C-9BB7-4087-8E2D-04CE2EDFF08A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3D317-8E45-4D28-AB99-CE9FF91A1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EED78E-1F45-4276-92FA-0D6B040E528B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5B13CA-AC0C-4004-873F-BA788AA7FB94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A9A392-1999-4845-912B-28E0BD28F2C9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8EE6DFC-F218-4ACF-B808-7F7135F600AB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E7B214-6D86-49A0-B29E-E3E353BC67E8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512F5F-7AC7-4A31-9AD9-82340B1EA407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871F954-48A8-43A3-83FB-42B7A644B03C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502B116-32D2-4ADC-8629-8DA82C9F51CA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A4F199A-1B3A-4920-B96D-5058DC5D173C}" type="datetimeFigureOut">
              <a:rPr lang="en-US" smtClean="0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56FBA83-C915-4A17-9557-BF6BA05C22D9}" type="slidenum">
              <a:rPr lang="en-US" altLang="id-ID" smtClean="0"/>
              <a:pPr>
                <a:defRPr/>
              </a:pPr>
              <a:t>‹#›</a:t>
            </a:fld>
            <a:endParaRPr lang="en-US" alt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Colors" Target="../diagrams/colors6.xml"/><Relationship Id="rId18" Type="http://schemas.openxmlformats.org/officeDocument/2006/relationships/diagramData" Target="../diagrams/data8.xml"/><Relationship Id="rId26" Type="http://schemas.microsoft.com/office/2007/relationships/diagramDrawing" Target="../diagrams/drawing9.xml"/><Relationship Id="rId3" Type="http://schemas.openxmlformats.org/officeDocument/2006/relationships/diagramLayout" Target="../diagrams/layout4.xml"/><Relationship Id="rId21" Type="http://schemas.openxmlformats.org/officeDocument/2006/relationships/diagramColors" Target="../diagrams/colors8.xml"/><Relationship Id="rId7" Type="http://schemas.openxmlformats.org/officeDocument/2006/relationships/diagramLayout" Target="../diagrams/layout5.xml"/><Relationship Id="rId12" Type="http://schemas.openxmlformats.org/officeDocument/2006/relationships/diagramQuickStyle" Target="../diagrams/quickStyle6.xml"/><Relationship Id="rId17" Type="http://schemas.openxmlformats.org/officeDocument/2006/relationships/diagramColors" Target="../diagrams/colors7.xml"/><Relationship Id="rId2" Type="http://schemas.openxmlformats.org/officeDocument/2006/relationships/diagramData" Target="../diagrams/data4.xml"/><Relationship Id="rId16" Type="http://schemas.openxmlformats.org/officeDocument/2006/relationships/diagramQuickStyle" Target="../diagrams/quickStyle7.xml"/><Relationship Id="rId20" Type="http://schemas.openxmlformats.org/officeDocument/2006/relationships/diagramQuickStyle" Target="../diagrams/quickStyle8.xml"/><Relationship Id="rId29" Type="http://schemas.microsoft.com/office/2007/relationships/diagramDrawing" Target="../diagrams/drawing5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.xml"/><Relationship Id="rId11" Type="http://schemas.openxmlformats.org/officeDocument/2006/relationships/diagramLayout" Target="../diagrams/layout6.xml"/><Relationship Id="rId5" Type="http://schemas.openxmlformats.org/officeDocument/2006/relationships/diagramColors" Target="../diagrams/colors4.xml"/><Relationship Id="rId15" Type="http://schemas.openxmlformats.org/officeDocument/2006/relationships/diagramLayout" Target="../diagrams/layout7.xml"/><Relationship Id="rId28" Type="http://schemas.microsoft.com/office/2007/relationships/diagramDrawing" Target="../diagrams/drawing7.xml"/><Relationship Id="rId10" Type="http://schemas.openxmlformats.org/officeDocument/2006/relationships/diagramData" Target="../diagrams/data6.xml"/><Relationship Id="rId19" Type="http://schemas.openxmlformats.org/officeDocument/2006/relationships/diagramLayout" Target="../diagrams/layout8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Relationship Id="rId14" Type="http://schemas.openxmlformats.org/officeDocument/2006/relationships/diagramData" Target="../diagrams/data7.xml"/><Relationship Id="rId27" Type="http://schemas.microsoft.com/office/2007/relationships/diagramDrawing" Target="../diagrams/drawing8.xml"/><Relationship Id="rId30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diagramData" Target="../diagrams/data10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diagramLayout" Target="../diagrams/layout15.xml"/><Relationship Id="rId7" Type="http://schemas.openxmlformats.org/officeDocument/2006/relationships/diagramLayout" Target="../diagrams/layout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6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microsoft.com/office/2007/relationships/diagramDrawing" Target="../diagrams/drawing15.xml"/><Relationship Id="rId4" Type="http://schemas.openxmlformats.org/officeDocument/2006/relationships/diagramQuickStyle" Target="../diagrams/quickStyle15.xml"/><Relationship Id="rId9" Type="http://schemas.openxmlformats.org/officeDocument/2006/relationships/diagramColors" Target="../diagrams/colors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3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4786314" y="2571744"/>
            <a:ext cx="3389313" cy="215741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</a:t>
            </a:r>
            <a:r>
              <a:rPr lang="id-ID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Akuntabilitas Kinerja Instansi Pemerintah </a:t>
            </a:r>
            <a:br>
              <a:rPr lang="id-ID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d-ID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 2017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6" name="Subtitle 4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214282" y="4857760"/>
            <a:ext cx="8572560" cy="761997"/>
          </a:xfr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DINAS PENANAMAN MODAL DAN PELAYANAN TERPADU SATU </a:t>
            </a:r>
            <a:r>
              <a:rPr lang="en-US" sz="1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PINTU </a:t>
            </a:r>
            <a:r>
              <a:rPr lang="id-ID" sz="1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KABUPATEN </a:t>
            </a:r>
            <a:r>
              <a:rPr lang="id-ID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BLITAR</a:t>
            </a:r>
          </a:p>
        </p:txBody>
      </p:sp>
      <p:pic>
        <p:nvPicPr>
          <p:cNvPr id="3" name="Picture 8" descr="IMG_1746.JPG"/>
          <p:cNvPicPr>
            <a:picLocks noChangeAspect="1"/>
          </p:cNvPicPr>
          <p:nvPr/>
        </p:nvPicPr>
        <p:blipFill>
          <a:blip r:embed="rId2">
            <a:lum bright="-20000" contrast="-10000"/>
          </a:blip>
          <a:srcRect/>
          <a:stretch>
            <a:fillRect/>
          </a:stretch>
        </p:blipFill>
        <p:spPr bwMode="auto">
          <a:xfrm>
            <a:off x="214282" y="0"/>
            <a:ext cx="868680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6143637" y="1000108"/>
            <a:ext cx="2786082" cy="250033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b="1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en-US" sz="1050" b="1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en-US" sz="1050" b="1" dirty="0" smtClean="0">
              <a:solidFill>
                <a:schemeClr val="tx1"/>
              </a:solidFill>
              <a:cs typeface="Arial" pitchFamily="34" charset="0"/>
            </a:endParaRPr>
          </a:p>
          <a:p>
            <a:r>
              <a:rPr lang="id-ID" sz="1050" b="1" dirty="0" smtClean="0">
                <a:solidFill>
                  <a:schemeClr val="tx1"/>
                </a:solidFill>
                <a:cs typeface="Arial" pitchFamily="34" charset="0"/>
              </a:rPr>
              <a:t>Program</a:t>
            </a:r>
            <a:r>
              <a:rPr lang="en-US" sz="105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50" b="1" dirty="0" err="1" smtClean="0">
                <a:solidFill>
                  <a:schemeClr val="tx1"/>
                </a:solidFill>
                <a:cs typeface="Arial" pitchFamily="34" charset="0"/>
              </a:rPr>
              <a:t>Peningkatan</a:t>
            </a:r>
            <a:r>
              <a:rPr lang="en-US" sz="105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id-ID" sz="105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50" b="1" dirty="0" err="1" smtClean="0">
                <a:solidFill>
                  <a:schemeClr val="tx1"/>
                </a:solidFill>
                <a:cs typeface="Arial" pitchFamily="34" charset="0"/>
              </a:rPr>
              <a:t>Pelayanan</a:t>
            </a:r>
            <a:r>
              <a:rPr lang="en-US" sz="105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50" b="1" dirty="0" err="1" smtClean="0">
                <a:solidFill>
                  <a:schemeClr val="tx1"/>
                </a:solidFill>
                <a:cs typeface="Arial" pitchFamily="34" charset="0"/>
              </a:rPr>
              <a:t>Perijinan</a:t>
            </a:r>
            <a:r>
              <a:rPr lang="en-US" sz="1050" b="1" dirty="0" smtClean="0">
                <a:solidFill>
                  <a:schemeClr val="tx1"/>
                </a:solidFill>
                <a:cs typeface="Arial" pitchFamily="34" charset="0"/>
              </a:rPr>
              <a:t> :</a:t>
            </a:r>
          </a:p>
          <a:p>
            <a:endParaRPr lang="en-US" sz="1050" b="1" dirty="0" smtClean="0">
              <a:solidFill>
                <a:schemeClr val="tx1"/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Penyusunan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SOP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Pelayanan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Perijinan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di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Kabupaten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Blitar</a:t>
            </a:r>
            <a:endParaRPr lang="en-US" sz="1000" dirty="0" smtClean="0">
              <a:solidFill>
                <a:schemeClr val="tx1"/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Pelaksanaan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Survey/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Tinjau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Lokasi</a:t>
            </a:r>
            <a:endParaRPr lang="en-US" sz="1000" dirty="0" smtClean="0">
              <a:solidFill>
                <a:schemeClr val="tx1"/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Monitoring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dan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Evaluasi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Pelaksanaan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Perijinan</a:t>
            </a:r>
            <a:endParaRPr lang="en-US" sz="1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14282" y="1000108"/>
            <a:ext cx="2500330" cy="26432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000" b="1" dirty="0" smtClean="0">
                <a:solidFill>
                  <a:schemeClr val="tx1"/>
                </a:solidFill>
                <a:cs typeface="Arial" pitchFamily="34" charset="0"/>
              </a:rPr>
              <a:t>Program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Peningkatan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id-ID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Pelayanan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Perijinan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:</a:t>
            </a:r>
          </a:p>
          <a:p>
            <a:endParaRPr lang="en-US" sz="1000" b="1" dirty="0" smtClean="0">
              <a:solidFill>
                <a:schemeClr val="tx1"/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Survey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Kepuasan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Masyarakat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Terhadap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Pelayanan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Perijinan</a:t>
            </a:r>
            <a:endParaRPr lang="id-ID" sz="1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057900" y="3929066"/>
            <a:ext cx="2800380" cy="235745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1000" b="1" dirty="0" smtClean="0">
              <a:solidFill>
                <a:srgbClr val="FF0000"/>
              </a:solidFill>
            </a:endParaRPr>
          </a:p>
          <a:p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Program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Koordinasi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Perumusan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Kebijakan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Pengembangan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penanaman</a:t>
            </a:r>
            <a:r>
              <a:rPr lang="en-GB" sz="1000" b="1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Modal :</a:t>
            </a:r>
          </a:p>
          <a:p>
            <a:endParaRPr lang="en-US" sz="1100" b="1" dirty="0" smtClean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Penyusunan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Profil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Prospektus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Investasi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Kabupaten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Blitar</a:t>
            </a:r>
            <a:endParaRPr lang="en-US" sz="10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Kegiatan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Monitoring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Evaluasi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Pelaksanaan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Penanaman</a:t>
            </a:r>
            <a:r>
              <a:rPr lang="en-US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Modal</a:t>
            </a:r>
            <a:endParaRPr lang="en-GB" sz="10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Review </a:t>
            </a:r>
            <a:r>
              <a:rPr lang="en-GB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Perda</a:t>
            </a:r>
            <a:r>
              <a:rPr lang="en-GB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Penanaman</a:t>
            </a:r>
            <a:r>
              <a:rPr lang="en-GB" sz="1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Modal</a:t>
            </a:r>
            <a:endParaRPr lang="en-US" sz="10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14282" y="4071942"/>
            <a:ext cx="2579915" cy="228872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id-ID" sz="1000" b="1" dirty="0" smtClean="0">
                <a:solidFill>
                  <a:schemeClr val="tx1"/>
                </a:solidFill>
                <a:cs typeface="Arial" pitchFamily="34" charset="0"/>
              </a:rPr>
              <a:t>Program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Peningkatan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Promosi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Dan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Sistim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cs typeface="Arial" pitchFamily="34" charset="0"/>
              </a:rPr>
              <a:t>Informasi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b="1" dirty="0" smtClean="0">
                <a:solidFill>
                  <a:schemeClr val="tx1"/>
                </a:solidFill>
                <a:cs typeface="Arial" pitchFamily="34" charset="0"/>
              </a:rPr>
              <a:t>:</a:t>
            </a:r>
          </a:p>
          <a:p>
            <a:pPr marL="228600" indent="-228600" defTabSz="914400">
              <a:buFont typeface="+mj-lt"/>
              <a:buAutoNum type="arabicPeriod"/>
              <a:defRPr/>
            </a:pP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Fasilitasi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Pelaksanaan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Pameran</a:t>
            </a:r>
            <a:r>
              <a:rPr lang="en-US" sz="10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cs typeface="Arial" pitchFamily="34" charset="0"/>
              </a:rPr>
              <a:t>Investasi</a:t>
            </a:r>
            <a:endParaRPr lang="en-US" sz="1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57488" y="2928934"/>
            <a:ext cx="2786082" cy="130624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Meningkatnya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Realisasi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Investasi</a:t>
            </a:r>
            <a:r>
              <a:rPr lang="en-US" sz="1200" b="1" dirty="0" smtClean="0"/>
              <a:t> </a:t>
            </a:r>
          </a:p>
          <a:p>
            <a:pPr algn="ctr"/>
            <a:r>
              <a:rPr lang="en-US" sz="1200" b="1" dirty="0" err="1" smtClean="0"/>
              <a:t>di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Kabupaten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Blitar</a:t>
            </a:r>
            <a:endParaRPr lang="id-ID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00562" y="4714884"/>
            <a:ext cx="1214446" cy="1446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Bidang</a:t>
            </a:r>
            <a:r>
              <a:rPr lang="en-US" sz="11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1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Pengembangan</a:t>
            </a:r>
            <a:r>
              <a:rPr lang="en-US" sz="11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Dan </a:t>
            </a:r>
            <a:r>
              <a:rPr lang="en-US" sz="11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Pengendalian</a:t>
            </a:r>
            <a:r>
              <a:rPr lang="en-US" sz="11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1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Penanaman</a:t>
            </a:r>
            <a:r>
              <a:rPr lang="en-US" sz="11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Modal</a:t>
            </a:r>
          </a:p>
          <a:p>
            <a:endParaRPr lang="en-US" sz="11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id-ID" sz="11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85720" y="142852"/>
            <a:ext cx="3500462" cy="530721"/>
            <a:chOff x="-1287055" y="-2991215"/>
            <a:chExt cx="3140945" cy="530721"/>
          </a:xfrm>
          <a:scene3d>
            <a:camera prst="orthographicFront"/>
            <a:lightRig rig="flat" dir="t"/>
          </a:scene3d>
        </p:grpSpPr>
        <p:sp>
          <p:nvSpPr>
            <p:cNvPr id="17" name="Pentagon 16"/>
            <p:cNvSpPr/>
            <p:nvPr/>
          </p:nvSpPr>
          <p:spPr>
            <a:xfrm rot="10800000">
              <a:off x="-1287055" y="-2991215"/>
              <a:ext cx="3140945" cy="530721"/>
            </a:xfrm>
            <a:prstGeom prst="homePlate">
              <a:avLst/>
            </a:prstGeom>
            <a:gradFill rotWithShape="0">
              <a:gsLst>
                <a:gs pos="0">
                  <a:schemeClr val="accent3">
                    <a:lumMod val="75000"/>
                  </a:schemeClr>
                </a:gs>
                <a:gs pos="70000">
                  <a:schemeClr val="accent2">
                    <a:hueOff val="0"/>
                    <a:satOff val="0"/>
                    <a:lumOff val="0"/>
                    <a:alphaOff val="0"/>
                    <a:shade val="90000"/>
                    <a:satMod val="110000"/>
                  </a:schemeClr>
                </a:gs>
                <a:gs pos="45000">
                  <a:schemeClr val="accent2">
                    <a:hueOff val="0"/>
                    <a:satOff val="0"/>
                    <a:lumOff val="0"/>
                    <a:alphaOff val="0"/>
                    <a:shade val="100000"/>
                    <a:satMod val="118000"/>
                  </a:schemeClr>
                </a:gs>
                <a:gs pos="55000">
                  <a:schemeClr val="accent2">
                    <a:hueOff val="0"/>
                    <a:satOff val="0"/>
                    <a:lumOff val="0"/>
                    <a:alphaOff val="0"/>
                    <a:shade val="100000"/>
                    <a:satMod val="118000"/>
                  </a:schemeClr>
                </a:gs>
                <a:gs pos="73000">
                  <a:schemeClr val="accent2">
                    <a:hueOff val="0"/>
                    <a:satOff val="0"/>
                    <a:lumOff val="0"/>
                    <a:alphaOff val="0"/>
                    <a:shade val="90000"/>
                    <a:satMod val="110000"/>
                  </a:schemeClr>
                </a:gs>
                <a:gs pos="100000">
                  <a:schemeClr val="accent2">
                    <a:hueOff val="0"/>
                    <a:satOff val="0"/>
                    <a:lumOff val="0"/>
                    <a:alphaOff val="0"/>
                    <a:shade val="63000"/>
                  </a:schemeClr>
                </a:gs>
              </a:gsLst>
            </a:gra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Pentagon 4"/>
            <p:cNvSpPr/>
            <p:nvPr/>
          </p:nvSpPr>
          <p:spPr>
            <a:xfrm>
              <a:off x="-1287055" y="-2991215"/>
              <a:ext cx="3008263" cy="53072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074" tIns="68580" rIns="128016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1800" b="1" kern="1200" dirty="0" smtClean="0"/>
                <a:t>Cross Cutting </a:t>
              </a:r>
              <a:r>
                <a:rPr lang="en-US" sz="1800" b="1" kern="1200" dirty="0" smtClean="0"/>
                <a:t>DPMPTSP</a:t>
              </a:r>
              <a:endParaRPr lang="en-US" sz="1800" b="1" kern="1200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214678" y="4714884"/>
            <a:ext cx="1214446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100" b="1" u="sng" dirty="0" smtClean="0">
              <a:cs typeface="Arial" pitchFamily="34" charset="0"/>
            </a:endParaRPr>
          </a:p>
          <a:p>
            <a:pPr algn="ctr"/>
            <a:endParaRPr lang="en-US" sz="1100" b="1" u="sng" dirty="0" smtClean="0">
              <a:cs typeface="Arial" pitchFamily="34" charset="0"/>
            </a:endParaRPr>
          </a:p>
          <a:p>
            <a:pPr algn="ctr"/>
            <a:r>
              <a:rPr lang="en-US" sz="1100" b="1" u="sng" dirty="0" err="1" smtClean="0">
                <a:cs typeface="Arial" pitchFamily="34" charset="0"/>
              </a:rPr>
              <a:t>Bidang</a:t>
            </a:r>
            <a:r>
              <a:rPr lang="en-US" sz="1100" b="1" u="sng" dirty="0" smtClean="0">
                <a:cs typeface="Arial" pitchFamily="34" charset="0"/>
              </a:rPr>
              <a:t> </a:t>
            </a:r>
            <a:r>
              <a:rPr lang="en-US" sz="1100" b="1" u="sng" dirty="0" err="1" smtClean="0">
                <a:cs typeface="Arial" pitchFamily="34" charset="0"/>
              </a:rPr>
              <a:t>Promosi</a:t>
            </a:r>
            <a:r>
              <a:rPr lang="en-US" sz="1100" b="1" u="sng" dirty="0" smtClean="0">
                <a:cs typeface="Arial" pitchFamily="34" charset="0"/>
              </a:rPr>
              <a:t> Dan </a:t>
            </a:r>
            <a:r>
              <a:rPr lang="en-US" sz="1100" b="1" u="sng" dirty="0" err="1" smtClean="0">
                <a:cs typeface="Arial" pitchFamily="34" charset="0"/>
              </a:rPr>
              <a:t>Sistim</a:t>
            </a:r>
            <a:r>
              <a:rPr lang="en-US" sz="1100" b="1" u="sng" dirty="0" smtClean="0">
                <a:cs typeface="Arial" pitchFamily="34" charset="0"/>
              </a:rPr>
              <a:t> </a:t>
            </a:r>
            <a:r>
              <a:rPr lang="en-US" sz="1100" b="1" u="sng" dirty="0" err="1" smtClean="0">
                <a:cs typeface="Arial" pitchFamily="34" charset="0"/>
              </a:rPr>
              <a:t>Informasi</a:t>
            </a:r>
            <a:endParaRPr lang="en-US" sz="1100" b="1" dirty="0" smtClean="0">
              <a:cs typeface="Arial" pitchFamily="34" charset="0"/>
            </a:endParaRPr>
          </a:p>
          <a:p>
            <a:pPr algn="ctr"/>
            <a:endParaRPr lang="id-ID" sz="1200" b="1" dirty="0" smtClean="0">
              <a:cs typeface="Arial" pitchFamily="34" charset="0"/>
            </a:endParaRPr>
          </a:p>
          <a:p>
            <a:pPr algn="ctr"/>
            <a:endParaRPr lang="en-US" sz="1200" b="1" u="sng" dirty="0" smtClean="0">
              <a:solidFill>
                <a:schemeClr val="bg1"/>
              </a:solidFill>
            </a:endParaRPr>
          </a:p>
        </p:txBody>
      </p:sp>
      <p:sp>
        <p:nvSpPr>
          <p:cNvPr id="86" name="Down Arrow 85"/>
          <p:cNvSpPr/>
          <p:nvPr/>
        </p:nvSpPr>
        <p:spPr>
          <a:xfrm>
            <a:off x="3714744" y="2500306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ight Arrow 86"/>
          <p:cNvSpPr/>
          <p:nvPr/>
        </p:nvSpPr>
        <p:spPr>
          <a:xfrm>
            <a:off x="2786050" y="1928802"/>
            <a:ext cx="28575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ight Arrow 87"/>
          <p:cNvSpPr/>
          <p:nvPr/>
        </p:nvSpPr>
        <p:spPr>
          <a:xfrm rot="10800000">
            <a:off x="5715008" y="1928802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Arrow 88"/>
          <p:cNvSpPr/>
          <p:nvPr/>
        </p:nvSpPr>
        <p:spPr>
          <a:xfrm>
            <a:off x="2857488" y="5143512"/>
            <a:ext cx="28575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ight Arrow 90"/>
          <p:cNvSpPr/>
          <p:nvPr/>
        </p:nvSpPr>
        <p:spPr>
          <a:xfrm rot="10994645">
            <a:off x="5722865" y="5214950"/>
            <a:ext cx="28575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Down Arrow 91"/>
          <p:cNvSpPr/>
          <p:nvPr/>
        </p:nvSpPr>
        <p:spPr>
          <a:xfrm rot="10800000">
            <a:off x="4857753" y="4214818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Down Arrow 92"/>
          <p:cNvSpPr/>
          <p:nvPr/>
        </p:nvSpPr>
        <p:spPr>
          <a:xfrm rot="10800000">
            <a:off x="3714743" y="4214818"/>
            <a:ext cx="276611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214678" y="1000108"/>
            <a:ext cx="1214446" cy="135421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1100" b="1" dirty="0" smtClean="0">
              <a:cs typeface="Arial" pitchFamily="34" charset="0"/>
            </a:endParaRPr>
          </a:p>
          <a:p>
            <a:endParaRPr lang="en-US" sz="1100" b="1" dirty="0" smtClean="0">
              <a:cs typeface="Arial" pitchFamily="34" charset="0"/>
            </a:endParaRPr>
          </a:p>
          <a:p>
            <a:pPr algn="ctr"/>
            <a:r>
              <a:rPr lang="en-US" sz="1200" b="1" dirty="0" err="1" smtClean="0">
                <a:cs typeface="Arial" pitchFamily="34" charset="0"/>
              </a:rPr>
              <a:t>Bidang</a:t>
            </a:r>
            <a:r>
              <a:rPr lang="en-US" sz="1200" b="1" dirty="0" smtClean="0">
                <a:cs typeface="Arial" pitchFamily="34" charset="0"/>
              </a:rPr>
              <a:t> </a:t>
            </a:r>
            <a:r>
              <a:rPr lang="en-US" sz="1200" b="1" dirty="0" err="1" smtClean="0">
                <a:cs typeface="Arial" pitchFamily="34" charset="0"/>
              </a:rPr>
              <a:t>Pelayanan</a:t>
            </a:r>
            <a:r>
              <a:rPr lang="en-US" sz="1200" b="1" dirty="0" smtClean="0">
                <a:cs typeface="Arial" pitchFamily="34" charset="0"/>
              </a:rPr>
              <a:t> </a:t>
            </a:r>
            <a:r>
              <a:rPr lang="en-US" sz="1200" b="1" dirty="0" err="1" smtClean="0">
                <a:cs typeface="Arial" pitchFamily="34" charset="0"/>
              </a:rPr>
              <a:t>Perijinan</a:t>
            </a:r>
            <a:r>
              <a:rPr lang="en-US" sz="1200" b="1" dirty="0" smtClean="0">
                <a:cs typeface="Arial" pitchFamily="34" charset="0"/>
              </a:rPr>
              <a:t> I</a:t>
            </a:r>
          </a:p>
          <a:p>
            <a:pPr algn="ctr"/>
            <a:endParaRPr lang="id-ID" sz="1200" b="1" dirty="0" smtClean="0">
              <a:cs typeface="Arial" pitchFamily="34" charset="0"/>
            </a:endParaRPr>
          </a:p>
          <a:p>
            <a:pPr algn="ctr"/>
            <a:endParaRPr lang="en-US" sz="1200" b="1" u="sng" dirty="0" smtClean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562" y="1000108"/>
            <a:ext cx="1214446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1200" b="1" dirty="0" smtClean="0">
              <a:cs typeface="Arial" pitchFamily="34" charset="0"/>
            </a:endParaRPr>
          </a:p>
          <a:p>
            <a:endParaRPr lang="en-US" sz="1200" b="1" dirty="0" smtClean="0">
              <a:cs typeface="Arial" pitchFamily="34" charset="0"/>
            </a:endParaRPr>
          </a:p>
          <a:p>
            <a:pPr algn="ctr"/>
            <a:r>
              <a:rPr lang="en-US" sz="1200" b="1" dirty="0" err="1" smtClean="0">
                <a:cs typeface="Arial" pitchFamily="34" charset="0"/>
              </a:rPr>
              <a:t>Bidang</a:t>
            </a:r>
            <a:r>
              <a:rPr lang="en-US" sz="1200" b="1" dirty="0" smtClean="0">
                <a:cs typeface="Arial" pitchFamily="34" charset="0"/>
              </a:rPr>
              <a:t> </a:t>
            </a:r>
            <a:r>
              <a:rPr lang="en-US" sz="1200" b="1" dirty="0" err="1" smtClean="0">
                <a:cs typeface="Arial" pitchFamily="34" charset="0"/>
              </a:rPr>
              <a:t>Pelayanan</a:t>
            </a:r>
            <a:r>
              <a:rPr lang="en-US" sz="1200" b="1" dirty="0" smtClean="0">
                <a:cs typeface="Arial" pitchFamily="34" charset="0"/>
              </a:rPr>
              <a:t> </a:t>
            </a:r>
            <a:r>
              <a:rPr lang="en-US" sz="1200" b="1" dirty="0" err="1" smtClean="0">
                <a:cs typeface="Arial" pitchFamily="34" charset="0"/>
              </a:rPr>
              <a:t>Perijinan</a:t>
            </a:r>
            <a:r>
              <a:rPr lang="en-US" sz="1200" b="1" dirty="0" smtClean="0">
                <a:cs typeface="Arial" pitchFamily="34" charset="0"/>
              </a:rPr>
              <a:t> II</a:t>
            </a:r>
          </a:p>
          <a:p>
            <a:pPr algn="ctr"/>
            <a:endParaRPr lang="en-US" sz="1200" b="1" dirty="0" smtClean="0">
              <a:cs typeface="Arial" pitchFamily="34" charset="0"/>
            </a:endParaRPr>
          </a:p>
          <a:p>
            <a:pPr algn="ctr"/>
            <a:endParaRPr lang="en-US" sz="1200" b="1" dirty="0" smtClean="0">
              <a:cs typeface="Arial" pitchFamily="34" charset="0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4857752" y="2500306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593808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383170" y="758703"/>
            <a:ext cx="7069151" cy="90010"/>
          </a:xfrm>
          <a:prstGeom prst="snip2Diag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1970"/>
            <a:endParaRPr lang="id-ID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5786" y="214290"/>
            <a:ext cx="5821017" cy="487378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</a:bodyPr>
          <a:lstStyle/>
          <a:p>
            <a:pPr algn="ctr" defTabSz="761970"/>
            <a:r>
              <a:rPr lang="en-US" sz="2667" b="1" i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Cascading</a:t>
            </a:r>
            <a:r>
              <a:rPr lang="en-US" sz="2667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en-US" sz="2667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en-US" sz="2667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Kinerja</a:t>
            </a:r>
            <a:r>
              <a:rPr lang="en-US" sz="2667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en-US" sz="2667" b="1" dirty="0" err="1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Pemerintah</a:t>
            </a:r>
            <a:r>
              <a:rPr lang="en-US" sz="2667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id-ID" sz="2667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aiandra GD" pitchFamily="34" charset="0"/>
              </a:rPr>
              <a:t>Daerah</a:t>
            </a:r>
            <a:endParaRPr lang="en-US" sz="2667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aiandra G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3643306" y="1785926"/>
          <a:ext cx="4622626" cy="13060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226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1503">
                <a:tc>
                  <a:txBody>
                    <a:bodyPr/>
                    <a:lstStyle/>
                    <a:p>
                      <a:pPr marL="630238" marR="0" indent="-63023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/>
                        <a:t>Tujuan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/>
                        <a:t>: </a:t>
                      </a:r>
                      <a:r>
                        <a:rPr lang="en-US" sz="1200" dirty="0" smtClean="0"/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Mewujudkan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1" baseline="0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1" baseline="0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1" baseline="0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peningkatan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1" baseline="0" dirty="0" err="1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yang 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optimal</a:t>
                      </a:r>
                      <a:endParaRPr lang="en-GB" sz="1200" b="1" dirty="0" smtClean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427" marR="91427" marT="38082" marB="3808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21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200" u="sng" dirty="0" err="1"/>
                        <a:t>Indikator</a:t>
                      </a:r>
                      <a:r>
                        <a:rPr lang="en-US" sz="1200" u="sng" dirty="0"/>
                        <a:t> </a:t>
                      </a:r>
                      <a:r>
                        <a:rPr lang="en-US" sz="1200" u="sng" dirty="0" err="1" smtClean="0"/>
                        <a:t>Tujuan</a:t>
                      </a:r>
                      <a:r>
                        <a:rPr lang="en-US" sz="1200" u="sng" dirty="0" smtClean="0"/>
                        <a:t> </a:t>
                      </a:r>
                      <a:r>
                        <a:rPr lang="en-US" sz="1200" u="sng" dirty="0"/>
                        <a:t>:</a:t>
                      </a:r>
                    </a:p>
                    <a:p>
                      <a:pPr marL="117475" indent="0">
                        <a:lnSpc>
                          <a:spcPct val="12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   </a:t>
                      </a:r>
                      <a:r>
                        <a:rPr lang="en-US" sz="1200" dirty="0" err="1" smtClean="0">
                          <a:effectLst/>
                        </a:rPr>
                        <a:t>Predikat</a:t>
                      </a:r>
                      <a:r>
                        <a:rPr lang="en-US" sz="1200" dirty="0" smtClean="0">
                          <a:effectLst/>
                        </a:rPr>
                        <a:t> IKM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Pelayanan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Perijinan</a:t>
                      </a:r>
                      <a:endParaRPr lang="en-US" sz="1200" baseline="0" dirty="0" smtClean="0">
                        <a:effectLst/>
                      </a:endParaRPr>
                    </a:p>
                    <a:p>
                      <a:pPr marL="117475" indent="0">
                        <a:lnSpc>
                          <a:spcPct val="12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200" baseline="0" dirty="0" smtClean="0">
                          <a:effectLst/>
                        </a:rPr>
                        <a:t>   </a:t>
                      </a:r>
                      <a:r>
                        <a:rPr lang="en-US" sz="1200" baseline="0" dirty="0" err="1" smtClean="0">
                          <a:effectLst/>
                        </a:rPr>
                        <a:t>Pertumbuhan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Realisasi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Investasi</a:t>
                      </a:r>
                      <a:endParaRPr lang="en-US" sz="1200" dirty="0"/>
                    </a:p>
                  </a:txBody>
                  <a:tcPr marL="91427" marR="91427" marT="38082" marB="3808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2" name="Diagram 31"/>
          <p:cNvGraphicFramePr/>
          <p:nvPr/>
        </p:nvGraphicFramePr>
        <p:xfrm>
          <a:off x="3643306" y="1000108"/>
          <a:ext cx="4622626" cy="572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3643306" y="3500439"/>
          <a:ext cx="4652218" cy="12587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6522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04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Sasaran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/>
                        <a:t>: 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Meningkatnya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Realisasi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Investasi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di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Kabupaten</a:t>
                      </a:r>
                      <a:r>
                        <a:rPr lang="en-US" sz="1200" b="1" dirty="0" smtClean="0"/>
                        <a:t> </a:t>
                      </a:r>
                      <a:r>
                        <a:rPr lang="en-US" sz="1200" b="1" dirty="0" err="1" smtClean="0"/>
                        <a:t>Blitar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38095" marB="38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553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200" b="0" u="sng" dirty="0" err="1" smtClean="0"/>
                        <a:t>Indikator</a:t>
                      </a:r>
                      <a:r>
                        <a:rPr lang="en-US" sz="1200" b="0" u="sng" dirty="0" smtClean="0"/>
                        <a:t> </a:t>
                      </a:r>
                      <a:r>
                        <a:rPr lang="en-US" sz="1200" b="0" u="sng" dirty="0" err="1" smtClean="0"/>
                        <a:t>Sasaran</a:t>
                      </a:r>
                      <a:r>
                        <a:rPr lang="en-US" sz="1200" b="0" u="sng" dirty="0" smtClean="0"/>
                        <a:t> : </a:t>
                      </a:r>
                    </a:p>
                    <a:p>
                      <a:pPr marL="117475" indent="0">
                        <a:lnSpc>
                          <a:spcPct val="12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200" b="0" u="none" dirty="0" smtClean="0"/>
                        <a:t>   </a:t>
                      </a:r>
                      <a:r>
                        <a:rPr lang="en-US" sz="1200" b="0" u="none" dirty="0" err="1" smtClean="0"/>
                        <a:t>Peresentase</a:t>
                      </a:r>
                      <a:r>
                        <a:rPr lang="en-US" sz="1200" b="0" u="none" dirty="0" smtClean="0"/>
                        <a:t> </a:t>
                      </a:r>
                      <a:r>
                        <a:rPr lang="en-US" sz="1200" b="0" u="none" dirty="0" err="1" smtClean="0"/>
                        <a:t>Pertumbuhan</a:t>
                      </a:r>
                      <a:r>
                        <a:rPr lang="en-US" sz="1200" b="0" u="none" baseline="0" dirty="0" smtClean="0"/>
                        <a:t> </a:t>
                      </a:r>
                      <a:r>
                        <a:rPr lang="en-US" sz="1200" b="0" u="none" baseline="0" dirty="0" err="1" smtClean="0"/>
                        <a:t>Realisasi</a:t>
                      </a:r>
                      <a:r>
                        <a:rPr lang="en-US" sz="1200" b="0" u="none" baseline="0" dirty="0" smtClean="0"/>
                        <a:t> </a:t>
                      </a:r>
                      <a:r>
                        <a:rPr lang="en-US" sz="1200" b="0" u="none" baseline="0" dirty="0" err="1" smtClean="0"/>
                        <a:t>Investasi</a:t>
                      </a:r>
                      <a:r>
                        <a:rPr lang="en-US" sz="1200" b="0" u="none" baseline="0" dirty="0" smtClean="0"/>
                        <a:t> </a:t>
                      </a:r>
                      <a:r>
                        <a:rPr lang="en-US" sz="1200" b="0" u="none" baseline="0" dirty="0" err="1" smtClean="0"/>
                        <a:t>di</a:t>
                      </a:r>
                      <a:r>
                        <a:rPr lang="en-US" sz="1200" b="0" u="none" baseline="0" dirty="0" smtClean="0"/>
                        <a:t> </a:t>
                      </a:r>
                      <a:r>
                        <a:rPr lang="en-US" sz="1200" b="0" u="none" baseline="0" dirty="0" err="1" smtClean="0"/>
                        <a:t>Kabupaten</a:t>
                      </a:r>
                      <a:r>
                        <a:rPr lang="en-US" sz="1200" b="0" u="none" baseline="0" dirty="0" smtClean="0"/>
                        <a:t> </a:t>
                      </a:r>
                      <a:r>
                        <a:rPr lang="en-US" sz="1200" b="0" u="none" baseline="0" dirty="0" err="1" smtClean="0"/>
                        <a:t>Blitar</a:t>
                      </a:r>
                      <a:endParaRPr lang="en-US" sz="1200" b="0" u="none" dirty="0" smtClean="0"/>
                    </a:p>
                  </a:txBody>
                  <a:tcPr marL="91427" marR="91427" marT="38095" marB="38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5536">
                <a:tc>
                  <a:txBody>
                    <a:bodyPr/>
                    <a:lstStyle/>
                    <a:p>
                      <a:pPr marL="630238" indent="-630238">
                        <a:lnSpc>
                          <a:spcPct val="120000"/>
                        </a:lnSpc>
                      </a:pPr>
                      <a:r>
                        <a:rPr lang="en-US" sz="1200" b="0" u="none" dirty="0" smtClean="0"/>
                        <a:t>Program : 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Koordinasi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Perumusan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Kebijakan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Pengembangan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penanaman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Modal </a:t>
                      </a:r>
                      <a:endParaRPr lang="en-US" sz="1200" b="0" u="none" dirty="0"/>
                    </a:p>
                  </a:txBody>
                  <a:tcPr marL="91427" marR="91427" marT="38095" marB="380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3" name="Diagram 22"/>
          <p:cNvGraphicFramePr/>
          <p:nvPr/>
        </p:nvGraphicFramePr>
        <p:xfrm>
          <a:off x="215455" y="1000108"/>
          <a:ext cx="2268314" cy="571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24" name="Diagram 23"/>
          <p:cNvGraphicFramePr/>
          <p:nvPr/>
        </p:nvGraphicFramePr>
        <p:xfrm>
          <a:off x="142844" y="1956588"/>
          <a:ext cx="2288401" cy="68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5" name="Diagram 24"/>
          <p:cNvGraphicFramePr/>
          <p:nvPr/>
        </p:nvGraphicFramePr>
        <p:xfrm>
          <a:off x="190500" y="3643314"/>
          <a:ext cx="2269790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3571868" y="5143512"/>
          <a:ext cx="4723085" cy="9215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23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1000">
                <a:tc>
                  <a:txBody>
                    <a:bodyPr/>
                    <a:lstStyle/>
                    <a:p>
                      <a:pPr marL="801688" marR="0" indent="-801688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Kegiatan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: </a:t>
                      </a:r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Monitoring </a:t>
                      </a:r>
                      <a:r>
                        <a:rPr lang="en-US" sz="120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dan</a:t>
                      </a:r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Evaluasi</a:t>
                      </a:r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Pelaksanaan</a:t>
                      </a:r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Penanaman</a:t>
                      </a:r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Modal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38112" marB="3811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94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200" u="sng" dirty="0" err="1" smtClean="0"/>
                        <a:t>Indikator</a:t>
                      </a:r>
                      <a:r>
                        <a:rPr lang="en-US" sz="1200" u="sng" dirty="0" smtClean="0"/>
                        <a:t> </a:t>
                      </a:r>
                      <a:r>
                        <a:rPr lang="en-US" sz="1200" u="sng" dirty="0" err="1" smtClean="0"/>
                        <a:t>Kinerja</a:t>
                      </a:r>
                      <a:r>
                        <a:rPr lang="en-US" sz="1200" u="sng" dirty="0" smtClean="0"/>
                        <a:t> :</a:t>
                      </a:r>
                    </a:p>
                    <a:p>
                      <a:pPr marL="0" indent="0">
                        <a:lnSpc>
                          <a:spcPct val="12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200" dirty="0" smtClean="0"/>
                        <a:t> </a:t>
                      </a:r>
                      <a:r>
                        <a:rPr lang="en-US" sz="1200" baseline="0" dirty="0" smtClean="0"/>
                        <a:t>   </a:t>
                      </a:r>
                      <a:r>
                        <a:rPr lang="en-US" sz="1200" dirty="0" err="1" smtClean="0"/>
                        <a:t>Jumlah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Bidang</a:t>
                      </a:r>
                      <a:r>
                        <a:rPr lang="en-US" sz="1200" baseline="0" dirty="0" smtClean="0"/>
                        <a:t> Usaha </a:t>
                      </a:r>
                      <a:r>
                        <a:rPr lang="en-US" sz="1200" baseline="0" dirty="0" err="1" smtClean="0"/>
                        <a:t>terkait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Penanaman</a:t>
                      </a:r>
                      <a:r>
                        <a:rPr lang="en-US" sz="1200" dirty="0" smtClean="0"/>
                        <a:t> Modal yang </a:t>
                      </a:r>
                      <a:r>
                        <a:rPr lang="en-US" sz="1200" dirty="0" err="1" smtClean="0"/>
                        <a:t>termonev</a:t>
                      </a:r>
                      <a:endParaRPr lang="id-ID" sz="1200" b="1" baseline="0" dirty="0">
                        <a:effectLst/>
                        <a:latin typeface="+mn-lt"/>
                      </a:endParaRPr>
                    </a:p>
                  </a:txBody>
                  <a:tcPr marL="91427" marR="91427" marT="38112" marB="3811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6" name="Diagram 25"/>
          <p:cNvGraphicFramePr/>
          <p:nvPr/>
        </p:nvGraphicFramePr>
        <p:xfrm>
          <a:off x="214282" y="5214950"/>
          <a:ext cx="2288480" cy="660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0" name="Down Arrow 19"/>
          <p:cNvSpPr/>
          <p:nvPr/>
        </p:nvSpPr>
        <p:spPr>
          <a:xfrm>
            <a:off x="5643570" y="1500174"/>
            <a:ext cx="285760" cy="285752"/>
          </a:xfrm>
          <a:prstGeom prst="downArrow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5783274" y="4786322"/>
            <a:ext cx="288924" cy="357190"/>
          </a:xfrm>
          <a:prstGeom prst="downArrow">
            <a:avLst/>
          </a:prstGeom>
          <a:solidFill>
            <a:srgbClr val="7030A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5735638" y="3143248"/>
            <a:ext cx="265122" cy="285752"/>
          </a:xfrm>
          <a:prstGeom prst="downArrow">
            <a:avLst/>
          </a:prstGeom>
          <a:solidFill>
            <a:srgbClr val="008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2857488" y="1142984"/>
            <a:ext cx="4445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2857500" y="5286388"/>
            <a:ext cx="444500" cy="3810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2866361" y="3786190"/>
            <a:ext cx="444500" cy="38100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>
            <a:off x="2857500" y="2071678"/>
            <a:ext cx="444500" cy="381000"/>
          </a:xfrm>
          <a:prstGeom prst="rightArrow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3336571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Rencana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Aksi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 smtClean="0">
                <a:solidFill>
                  <a:srgbClr val="CC3399"/>
                </a:solidFill>
                <a:latin typeface="Maiandra GD" pitchFamily="34" charset="0"/>
              </a:rPr>
              <a:t>Tahun</a:t>
            </a:r>
            <a:r>
              <a:rPr lang="en-US" sz="3000" b="1" dirty="0" smtClean="0">
                <a:solidFill>
                  <a:srgbClr val="CC3399"/>
                </a:solidFill>
                <a:latin typeface="Maiandra GD" pitchFamily="34" charset="0"/>
              </a:rPr>
              <a:t> 2018</a:t>
            </a:r>
            <a:endParaRPr lang="en-US" sz="3000" b="1" dirty="0">
              <a:solidFill>
                <a:srgbClr val="CC3399"/>
              </a:solidFill>
              <a:latin typeface="Maiandra GD" pitchFamily="34" charset="0"/>
            </a:endParaRP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</p:nvPr>
        </p:nvGraphicFramePr>
        <p:xfrm>
          <a:off x="457729" y="1905000"/>
          <a:ext cx="8228542" cy="37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9927487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1158875"/>
            <a:ext cx="8229600" cy="80971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038" y="690564"/>
            <a:ext cx="8786812" cy="465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14313" y="724958"/>
          <a:ext cx="8715375" cy="5371041"/>
        </p:xfrm>
        <a:graphic>
          <a:graphicData uri="http://schemas.openxmlformats.org/drawingml/2006/table">
            <a:tbl>
              <a:tblPr/>
              <a:tblGrid>
                <a:gridCol w="1357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29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3875"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DOKUMEN PELAKSANAAN ANGGARAN</a:t>
                      </a:r>
                      <a:endParaRPr lang="fi-FI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FORMULIR</a:t>
                      </a:r>
                      <a:b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</a:b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DPA</a:t>
                      </a:r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/>
                      </a:r>
                      <a:b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</a:br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SKPD </a:t>
                      </a:r>
                      <a:r>
                        <a:rPr lang="id-ID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2.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2.1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875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1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416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Urusan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Wajib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Bukan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Pelayanan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Dasar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Penanaman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Modal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416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Organisasi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Dinas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Penanaman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Modal Dan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Pelayanan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Terpadu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Satu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Pintu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832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Program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Peningkatan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Pelayanan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Perijinan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416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Kegiatan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Survey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Kepuasan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Masyarakat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terhadap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Pelayanan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Perijinan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3365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Waktu Pelaksanaan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01 Januari </a:t>
                      </a:r>
                      <a:r>
                        <a:rPr lang="id-ID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201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7</a:t>
                      </a:r>
                      <a:r>
                        <a:rPr lang="id-ID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– 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27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September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id-ID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201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7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3388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Lokasi Kegiatan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DPMPTSP </a:t>
                      </a:r>
                      <a:r>
                        <a:rPr lang="en-US" sz="1000" b="1" i="0" u="none" strike="noStrike" dirty="0" err="1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Kabupaten</a:t>
                      </a:r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Blitar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0416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Sumber Dana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APBD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1408"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Jumlah Thn 201</a:t>
                      </a:r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7</a:t>
                      </a:r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d-ID" sz="10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0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5114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041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Indikator &amp; Tolak Ukur Kinerja Belanja Langsung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041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Indikator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Tolak Ukur Kinerja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Target Kinerja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84879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Capaian Program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% </a:t>
                      </a:r>
                      <a:r>
                        <a:rPr lang="fi-FI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Peningkatan</a:t>
                      </a:r>
                      <a:r>
                        <a:rPr lang="fi-FI" sz="12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pelayanan perijinan</a:t>
                      </a:r>
                      <a:endParaRPr lang="fi-FI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100%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70794">
                <a:tc gridSpan="2" vMerge="1">
                  <a:txBody>
                    <a:bodyPr/>
                    <a:lstStyle/>
                    <a:p>
                      <a:pPr algn="l" fontAlgn="ctr"/>
                      <a:endParaRPr lang="id-ID" sz="14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707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Masukan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Jumlah Dana</a:t>
                      </a: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Rp.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200.000.000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0090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Keluaran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00"/>
                        </a:lnSpc>
                      </a:pPr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Jumlah </a:t>
                      </a:r>
                      <a:r>
                        <a:rPr lang="en-US" sz="12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dokumen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SKM</a:t>
                      </a:r>
                      <a:endParaRPr lang="fi-FI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1 </a:t>
                      </a:r>
                      <a:r>
                        <a:rPr lang="en-US" sz="1200" b="1" i="0" u="none" strike="noStrike" dirty="0" err="1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dokumen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44779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2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Hasil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Indeks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Kepuasan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Masyarakat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7166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err="1" smtClean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Baik</a:t>
                      </a:r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2298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d-ID" sz="1300" b="1" i="0" u="none" strike="noStrike" dirty="0">
                          <a:solidFill>
                            <a:schemeClr val="tx1"/>
                          </a:solidFill>
                          <a:latin typeface="Rockwell" pitchFamily="18" charset="0"/>
                        </a:rPr>
                        <a:t>Kelompok Sasaran Kegiatan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0416">
                <a:tc gridSpan="4">
                  <a:txBody>
                    <a:bodyPr/>
                    <a:lstStyle/>
                    <a:p>
                      <a:pPr algn="l" fontAlgn="ctr"/>
                      <a:endParaRPr lang="id-ID" sz="1200" b="1" i="0" u="none" strike="noStrike" dirty="0">
                        <a:solidFill>
                          <a:schemeClr val="tx1"/>
                        </a:solidFill>
                        <a:latin typeface="Rockwell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1957222" y="3930368"/>
            <a:ext cx="4837278" cy="64163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id-ID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57554" y="4790908"/>
            <a:ext cx="4852483" cy="35259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id-ID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70692" y="5207000"/>
            <a:ext cx="4852483" cy="444500"/>
          </a:xfrm>
          <a:prstGeom prst="roundRect">
            <a:avLst/>
          </a:prstGeom>
          <a:noFill/>
          <a:ln w="762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endParaRPr lang="id-ID">
              <a:solidFill>
                <a:prstClr val="white"/>
              </a:solidFill>
            </a:endParaRPr>
          </a:p>
        </p:txBody>
      </p:sp>
      <p:sp>
        <p:nvSpPr>
          <p:cNvPr id="14" name="Cloud Callout 13"/>
          <p:cNvSpPr/>
          <p:nvPr/>
        </p:nvSpPr>
        <p:spPr>
          <a:xfrm rot="560658">
            <a:off x="7488174" y="4760590"/>
            <a:ext cx="1407594" cy="615582"/>
          </a:xfrm>
          <a:prstGeom prst="cloudCallout">
            <a:avLst>
              <a:gd name="adj1" fmla="val -66320"/>
              <a:gd name="adj2" fmla="val 95885"/>
            </a:avLst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r>
              <a:rPr lang="id-ID" sz="1167" b="1" dirty="0">
                <a:solidFill>
                  <a:srgbClr val="002060"/>
                </a:solidFill>
              </a:rPr>
              <a:t>Indikator (Sasaran /Hasil)</a:t>
            </a:r>
          </a:p>
        </p:txBody>
      </p:sp>
      <p:sp>
        <p:nvSpPr>
          <p:cNvPr id="15" name="Cloud Callout 14"/>
          <p:cNvSpPr/>
          <p:nvPr/>
        </p:nvSpPr>
        <p:spPr>
          <a:xfrm rot="639115">
            <a:off x="5845491" y="2647637"/>
            <a:ext cx="2447925" cy="867074"/>
          </a:xfrm>
          <a:prstGeom prst="cloudCallout">
            <a:avLst>
              <a:gd name="adj1" fmla="val -7804"/>
              <a:gd name="adj2" fmla="val 13906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r>
              <a:rPr lang="en-US" sz="1167" b="1" dirty="0" err="1">
                <a:solidFill>
                  <a:srgbClr val="002060"/>
                </a:solidFill>
              </a:rPr>
              <a:t>Indikator</a:t>
            </a:r>
            <a:r>
              <a:rPr lang="en-US" sz="1167" b="1" dirty="0">
                <a:solidFill>
                  <a:srgbClr val="002060"/>
                </a:solidFill>
              </a:rPr>
              <a:t> </a:t>
            </a:r>
            <a:r>
              <a:rPr lang="en-US" sz="1167" b="1" dirty="0" err="1">
                <a:solidFill>
                  <a:srgbClr val="002060"/>
                </a:solidFill>
              </a:rPr>
              <a:t>Kegiatan</a:t>
            </a:r>
            <a:r>
              <a:rPr lang="en-US" sz="1167" b="1" dirty="0">
                <a:solidFill>
                  <a:srgbClr val="002060"/>
                </a:solidFill>
              </a:rPr>
              <a:t> (</a:t>
            </a:r>
            <a:r>
              <a:rPr lang="en-US" sz="1167" b="1" dirty="0" err="1">
                <a:solidFill>
                  <a:srgbClr val="002060"/>
                </a:solidFill>
              </a:rPr>
              <a:t>Keluaran</a:t>
            </a:r>
            <a:r>
              <a:rPr lang="id-ID" sz="1167" b="1" dirty="0">
                <a:solidFill>
                  <a:srgbClr val="002060"/>
                </a:solidFill>
              </a:rPr>
              <a:t> </a:t>
            </a:r>
            <a:r>
              <a:rPr lang="en-US" sz="1167" b="1" dirty="0">
                <a:solidFill>
                  <a:srgbClr val="002060"/>
                </a:solidFill>
              </a:rPr>
              <a:t>/Output)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539750" y="3189554"/>
            <a:ext cx="1944688" cy="611788"/>
          </a:xfrm>
          <a:prstGeom prst="cloudCallout">
            <a:avLst>
              <a:gd name="adj1" fmla="val 19636"/>
              <a:gd name="adj2" fmla="val 75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61970">
              <a:defRPr/>
            </a:pPr>
            <a:r>
              <a:rPr lang="id-ID" sz="1333" b="1" dirty="0">
                <a:solidFill>
                  <a:srgbClr val="002060"/>
                </a:solidFill>
              </a:rPr>
              <a:t>Indikator Program</a:t>
            </a:r>
          </a:p>
        </p:txBody>
      </p:sp>
    </p:spTree>
    <p:extLst>
      <p:ext uri="{BB962C8B-B14F-4D97-AF65-F5344CB8AC3E}">
        <p14:creationId xmlns:p14="http://schemas.microsoft.com/office/powerpoint/2010/main" xmlns="" val="34024856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698500"/>
            <a:ext cx="8229600" cy="660135"/>
          </a:xfrm>
        </p:spPr>
        <p:txBody>
          <a:bodyPr>
            <a:normAutofit fontScale="90000"/>
          </a:bodyPr>
          <a:lstStyle/>
          <a:p>
            <a: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  <a:t>PERJANJIAN KINERJA TAHUN 2017</a:t>
            </a:r>
            <a:b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</a:br>
            <a: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  <a:t>(ESELON II)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>
          <a:xfrm>
            <a:off x="2143108" y="1428736"/>
            <a:ext cx="4040188" cy="533135"/>
          </a:xfrm>
        </p:spPr>
        <p:txBody>
          <a:bodyPr anchor="ctr">
            <a:normAutofit/>
          </a:bodyPr>
          <a:lstStyle/>
          <a:p>
            <a:pPr algn="ctr"/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Perjanjian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Kinerja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Tahun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2017</a:t>
            </a:r>
          </a:p>
        </p:txBody>
      </p:sp>
      <p:graphicFrame>
        <p:nvGraphicFramePr>
          <p:cNvPr id="13" name="Content Placeholder 16"/>
          <p:cNvGraphicFramePr>
            <a:graphicFrameLocks noGrp="1"/>
          </p:cNvGraphicFramePr>
          <p:nvPr>
            <p:ph sz="quarter" idx="2"/>
          </p:nvPr>
        </p:nvGraphicFramePr>
        <p:xfrm>
          <a:off x="4572000" y="2214555"/>
          <a:ext cx="4071966" cy="31425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50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61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98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09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7524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NO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Arial Narrow" pitchFamily="34" charset="0"/>
                        </a:rPr>
                        <a:t>SASARAN STRATEGIS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INDIKATOR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TARGET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7763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1.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Meningkatnya Pemrosesan Perijinan Yang Tepat Waktu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% </a:t>
                      </a:r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Pertumbuhan Pemrosesan Perijinan Yang Tepat Waktu Sesuai SOP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j-lt"/>
                        </a:rPr>
                        <a:t>5%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+mj-lt"/>
                        </a:rPr>
                        <a:t>2.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>
                          <a:latin typeface="+mj-lt"/>
                        </a:rPr>
                        <a:t>Meningkatnya</a:t>
                      </a:r>
                      <a:r>
                        <a:rPr lang="en-US" sz="1000" baseline="0" dirty="0" smtClean="0">
                          <a:latin typeface="+mj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j-lt"/>
                        </a:rPr>
                        <a:t>realisasi</a:t>
                      </a:r>
                      <a:r>
                        <a:rPr lang="en-US" sz="1000" baseline="0" dirty="0" smtClean="0">
                          <a:latin typeface="+mj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j-lt"/>
                        </a:rPr>
                        <a:t>investasi</a:t>
                      </a:r>
                      <a:r>
                        <a:rPr lang="en-US" sz="1000" baseline="0" dirty="0" smtClean="0">
                          <a:latin typeface="+mj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j-lt"/>
                        </a:rPr>
                        <a:t>di</a:t>
                      </a:r>
                      <a:r>
                        <a:rPr lang="en-US" sz="1000" baseline="0" dirty="0" smtClean="0">
                          <a:latin typeface="+mj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j-lt"/>
                        </a:rPr>
                        <a:t>Kabupaten</a:t>
                      </a:r>
                      <a:r>
                        <a:rPr lang="en-US" sz="1000" baseline="0" dirty="0" smtClean="0">
                          <a:latin typeface="+mj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j-lt"/>
                        </a:rPr>
                        <a:t>Blitar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000" kern="1200" dirty="0" smtClean="0">
                          <a:latin typeface="+mj-lt"/>
                        </a:rPr>
                        <a:t>%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Pertumbuhan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realisasi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investasi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di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Kabupaten</a:t>
                      </a:r>
                      <a:r>
                        <a:rPr lang="en-US" sz="1000" kern="1200" baseline="0" dirty="0" smtClean="0">
                          <a:latin typeface="+mj-lt"/>
                        </a:rPr>
                        <a:t> </a:t>
                      </a:r>
                      <a:r>
                        <a:rPr lang="en-US" sz="1000" kern="1200" baseline="0" dirty="0" err="1" smtClean="0">
                          <a:latin typeface="+mj-lt"/>
                        </a:rPr>
                        <a:t>Blitar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j-lt"/>
                        </a:rPr>
                        <a:t>12%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07994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+mj-lt"/>
                        </a:rPr>
                        <a:t>3.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>
                          <a:latin typeface="+mj-lt"/>
                        </a:rPr>
                        <a:t>Meningkatnya</a:t>
                      </a:r>
                      <a:r>
                        <a:rPr lang="en-US" sz="1000" dirty="0" smtClean="0">
                          <a:latin typeface="+mj-lt"/>
                        </a:rPr>
                        <a:t> </a:t>
                      </a:r>
                      <a:r>
                        <a:rPr lang="en-US" sz="1000" dirty="0" err="1" smtClean="0">
                          <a:latin typeface="+mj-lt"/>
                        </a:rPr>
                        <a:t>permohonan</a:t>
                      </a:r>
                      <a:r>
                        <a:rPr lang="en-US" sz="1000" dirty="0" smtClean="0">
                          <a:latin typeface="+mj-lt"/>
                        </a:rPr>
                        <a:t> </a:t>
                      </a:r>
                      <a:r>
                        <a:rPr lang="en-US" sz="1000" dirty="0" err="1" smtClean="0">
                          <a:latin typeface="+mj-lt"/>
                        </a:rPr>
                        <a:t>ijin</a:t>
                      </a:r>
                      <a:r>
                        <a:rPr lang="en-US" sz="1000" dirty="0" smtClean="0">
                          <a:latin typeface="+mj-lt"/>
                        </a:rPr>
                        <a:t> </a:t>
                      </a:r>
                      <a:r>
                        <a:rPr lang="en-US" sz="1000" dirty="0" err="1" smtClean="0">
                          <a:latin typeface="+mj-lt"/>
                        </a:rPr>
                        <a:t>prinsip</a:t>
                      </a:r>
                      <a:r>
                        <a:rPr lang="en-US" sz="1000" dirty="0" smtClean="0">
                          <a:latin typeface="+mj-lt"/>
                        </a:rPr>
                        <a:t> (</a:t>
                      </a:r>
                      <a:r>
                        <a:rPr lang="en-US" sz="1000" dirty="0" err="1" smtClean="0">
                          <a:latin typeface="+mj-lt"/>
                        </a:rPr>
                        <a:t>penanaman</a:t>
                      </a:r>
                      <a:r>
                        <a:rPr lang="en-US" sz="1000" dirty="0" smtClean="0">
                          <a:latin typeface="+mj-lt"/>
                        </a:rPr>
                        <a:t> modal)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+mj-lt"/>
                        </a:rPr>
                        <a:t>% </a:t>
                      </a:r>
                      <a:r>
                        <a:rPr lang="en-US" sz="1000" dirty="0" err="1" smtClean="0">
                          <a:latin typeface="+mj-lt"/>
                        </a:rPr>
                        <a:t>Pertumbuhan</a:t>
                      </a:r>
                      <a:r>
                        <a:rPr lang="en-US" sz="1000" dirty="0" smtClean="0">
                          <a:latin typeface="+mj-lt"/>
                        </a:rPr>
                        <a:t> </a:t>
                      </a:r>
                      <a:r>
                        <a:rPr lang="en-US" sz="1000" dirty="0" err="1" smtClean="0">
                          <a:latin typeface="+mj-lt"/>
                        </a:rPr>
                        <a:t>ijin</a:t>
                      </a:r>
                      <a:r>
                        <a:rPr lang="en-US" sz="1000" dirty="0" smtClean="0">
                          <a:latin typeface="+mj-lt"/>
                        </a:rPr>
                        <a:t> </a:t>
                      </a:r>
                      <a:r>
                        <a:rPr lang="en-US" sz="1000" dirty="0" err="1" smtClean="0">
                          <a:latin typeface="+mj-lt"/>
                        </a:rPr>
                        <a:t>prinsip</a:t>
                      </a:r>
                      <a:r>
                        <a:rPr lang="en-US" sz="1000" dirty="0" smtClean="0">
                          <a:latin typeface="+mj-lt"/>
                        </a:rPr>
                        <a:t> (</a:t>
                      </a:r>
                      <a:r>
                        <a:rPr lang="en-US" sz="1000" dirty="0" err="1" smtClean="0">
                          <a:latin typeface="+mj-lt"/>
                        </a:rPr>
                        <a:t>penanaman</a:t>
                      </a:r>
                      <a:r>
                        <a:rPr lang="en-US" sz="1000" dirty="0" smtClean="0">
                          <a:latin typeface="+mj-lt"/>
                        </a:rPr>
                        <a:t> modal)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j-lt"/>
                        </a:rPr>
                        <a:t>5%</a:t>
                      </a:r>
                      <a:endParaRPr lang="en-US" sz="1000" dirty="0">
                        <a:latin typeface="+mj-lt"/>
                      </a:endParaRPr>
                    </a:p>
                  </a:txBody>
                  <a:tcPr marL="76200" marR="76200" marT="38100" marB="38100"/>
                </a:tc>
              </a:tr>
            </a:tbl>
          </a:graphicData>
        </a:graphic>
      </p:graphicFrame>
      <p:pic>
        <p:nvPicPr>
          <p:cNvPr id="61444" name="Picture 4" descr="F:\SCAN PERJANJIAN KINERJA\KEPALA ESELON II\img20170809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2267927" cy="3259146"/>
          </a:xfrm>
          <a:prstGeom prst="rect">
            <a:avLst/>
          </a:prstGeom>
          <a:noFill/>
        </p:spPr>
      </p:pic>
      <p:pic>
        <p:nvPicPr>
          <p:cNvPr id="61445" name="Picture 5" descr="F:\SCAN PERJANJIAN KINERJA\KEPALA ESELON II\img20170809_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714620"/>
            <a:ext cx="2164868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07164543"/>
      </p:ext>
    </p:extLst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0365"/>
            <a:ext cx="8229600" cy="596635"/>
          </a:xfrm>
        </p:spPr>
        <p:txBody>
          <a:bodyPr>
            <a:normAutofit fontScale="90000"/>
          </a:bodyPr>
          <a:lstStyle/>
          <a:p>
            <a: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  <a:t>PERJANJIAN KINERJA TAHUN 2017</a:t>
            </a:r>
            <a:b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</a:br>
            <a:r>
              <a:rPr lang="en-US" sz="2333" b="1" dirty="0">
                <a:solidFill>
                  <a:schemeClr val="tx1"/>
                </a:solidFill>
                <a:latin typeface="Maiandra GD" pitchFamily="34" charset="0"/>
              </a:rPr>
              <a:t>(ESELON III)</a:t>
            </a:r>
            <a:endParaRPr lang="en-US" sz="2333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36" y="1500174"/>
            <a:ext cx="4040188" cy="533135"/>
          </a:xfrm>
        </p:spPr>
        <p:txBody>
          <a:bodyPr anchor="ctr">
            <a:normAutofit/>
          </a:bodyPr>
          <a:lstStyle/>
          <a:p>
            <a:pPr algn="ctr"/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Perjanjian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Kinerja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Tahun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2017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</p:nvPr>
        </p:nvGraphicFramePr>
        <p:xfrm>
          <a:off x="4644761" y="2345267"/>
          <a:ext cx="4041510" cy="14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2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52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NO.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SASARAN PROGRAM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INDIKATOR KINERJA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TARGET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76200" marR="76200" marT="38100" marB="3810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Meningkatnya Pelayanan Perijinan Bidang I yang mendukung kegiatan penanaman modal/Investasi Usaha di Daerah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000" dirty="0" smtClean="0">
                          <a:latin typeface="Arial"/>
                        </a:rPr>
                        <a:t>Prosentase Pelayanan Pemrosesan Perijinan Bidang I yang tepat waktu</a:t>
                      </a:r>
                      <a:endParaRPr lang="en-US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en-US" sz="12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8" name="Picture 2" descr="F:\SCAN PERJANJIAN KINERJA\PERIJINAN I\img20170809_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2285984" cy="3145693"/>
          </a:xfrm>
          <a:prstGeom prst="rect">
            <a:avLst/>
          </a:prstGeom>
          <a:noFill/>
        </p:spPr>
      </p:pic>
      <p:pic>
        <p:nvPicPr>
          <p:cNvPr id="11" name="Picture 3" descr="F:\SCAN PERJANJIAN KINERJA\PERIJINAN I\img20170809_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714620"/>
            <a:ext cx="2325064" cy="3199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297985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5500"/>
            <a:ext cx="8229600" cy="635000"/>
          </a:xfrm>
        </p:spPr>
        <p:txBody>
          <a:bodyPr>
            <a:normAutofit fontScale="90000"/>
          </a:bodyPr>
          <a:lstStyle/>
          <a:p>
            <a:r>
              <a:rPr lang="en-US" sz="2333" dirty="0">
                <a:solidFill>
                  <a:schemeClr val="tx1"/>
                </a:solidFill>
                <a:latin typeface="Maiandra GD" pitchFamily="34" charset="0"/>
              </a:rPr>
              <a:t>PERJANJIAN KINERJA TAHUN 2017</a:t>
            </a:r>
            <a:br>
              <a:rPr lang="en-US" sz="2333" dirty="0">
                <a:solidFill>
                  <a:schemeClr val="tx1"/>
                </a:solidFill>
                <a:latin typeface="Maiandra GD" pitchFamily="34" charset="0"/>
              </a:rPr>
            </a:br>
            <a:r>
              <a:rPr lang="en-US" sz="2333" dirty="0">
                <a:solidFill>
                  <a:schemeClr val="tx1"/>
                </a:solidFill>
                <a:latin typeface="Maiandra GD" pitchFamily="34" charset="0"/>
              </a:rPr>
              <a:t>(ESELON IV)</a:t>
            </a:r>
            <a:endParaRPr lang="en-US" sz="2333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36" y="1643050"/>
            <a:ext cx="3968750" cy="533135"/>
          </a:xfrm>
        </p:spPr>
        <p:txBody>
          <a:bodyPr anchor="ctr">
            <a:normAutofit/>
          </a:bodyPr>
          <a:lstStyle/>
          <a:p>
            <a:pPr algn="ctr"/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Perjanjian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Kinerja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</a:t>
            </a:r>
            <a:r>
              <a:rPr lang="en-US" b="0" dirty="0" err="1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Tahun</a:t>
            </a: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Berlin Sans FB" pitchFamily="34" charset="0"/>
              </a:rPr>
              <a:t> 2017</a:t>
            </a:r>
          </a:p>
        </p:txBody>
      </p:sp>
      <p:pic>
        <p:nvPicPr>
          <p:cNvPr id="62467" name="Picture 3" descr="F:\SCAN PERJANJIAN KINERJA\PERIJINAN I\img20170809_000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28860" y="2786058"/>
            <a:ext cx="2215342" cy="3142211"/>
          </a:xfrm>
          <a:prstGeom prst="rect">
            <a:avLst/>
          </a:prstGeom>
          <a:noFill/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</p:nvPr>
        </p:nvGraphicFramePr>
        <p:xfrm>
          <a:off x="4699000" y="2540000"/>
          <a:ext cx="404151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35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94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NO.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SASARAN KEGIATAN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INDIKATOR KINERJA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TARGET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1.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Terlaksananya penerbitan SK Ijin pada Bidang Pelayanan Perijinan I</a:t>
                      </a:r>
                      <a:endParaRPr lang="en-US" sz="1000" dirty="0" smtClean="0">
                        <a:latin typeface="+mj-lt"/>
                      </a:endParaRPr>
                    </a:p>
                    <a:p>
                      <a:endParaRPr lang="en-US" sz="1000" dirty="0">
                        <a:latin typeface="+mj-lt"/>
                        <a:cs typeface="Arial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Jumlah SK Ijin yang terbit pada Bidang  Pelayanan Perijinan I</a:t>
                      </a:r>
                      <a:endParaRPr lang="en-US" sz="1000" dirty="0">
                        <a:latin typeface="+mj-lt"/>
                        <a:cs typeface="Arial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400 SK </a:t>
                      </a:r>
                      <a:r>
                        <a:rPr lang="en-US" sz="1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Ijin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Bidang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Pelayanan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Perijinan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I</a:t>
                      </a:r>
                    </a:p>
                    <a:p>
                      <a:endParaRPr lang="en-US" sz="1000" dirty="0">
                        <a:latin typeface="+mj-lt"/>
                        <a:cs typeface="Arial" pitchFamily="34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 Narrow" pitchFamily="34" charset="0"/>
                          <a:cs typeface="Arial" pitchFamily="34" charset="0"/>
                        </a:rPr>
                        <a:t>2.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id-ID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Tersedianya hasil Survey Kepuasan Masyarakat terhadap layanan perijinan</a:t>
                      </a:r>
                      <a:endParaRPr lang="en-US" sz="1000" dirty="0">
                        <a:latin typeface="+mj-lt"/>
                        <a:cs typeface="Arial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000" dirty="0">
                          <a:latin typeface="+mj-lt"/>
                          <a:cs typeface="Times New Roman"/>
                        </a:rPr>
                        <a:t>Indeks kepuasan masyarakat</a:t>
                      </a:r>
                      <a:endParaRPr lang="en-US" sz="1000" dirty="0">
                        <a:latin typeface="+mj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528310" algn="ctr"/>
                          <a:tab pos="7527925" algn="l"/>
                        </a:tabLst>
                      </a:pPr>
                      <a:r>
                        <a:rPr lang="en-US" sz="1000" dirty="0">
                          <a:latin typeface="+mj-lt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000" dirty="0" err="1">
                          <a:latin typeface="+mj-lt"/>
                          <a:ea typeface="Calibri"/>
                          <a:cs typeface="Times New Roman"/>
                        </a:rPr>
                        <a:t>dokumen</a:t>
                      </a:r>
                      <a:r>
                        <a:rPr lang="en-US" sz="1000" dirty="0">
                          <a:latin typeface="+mj-lt"/>
                          <a:ea typeface="Calibri"/>
                          <a:cs typeface="Times New Roman"/>
                        </a:rPr>
                        <a:t> IKM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2466" name="Picture 2" descr="F:\SCAN PERJANJIAN KINERJA\PERIJINAN I\img20170809_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2214578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41008288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9377"/>
            <a:ext cx="9144001" cy="102197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GB" b="1" dirty="0" err="1"/>
              <a:t>Akuntabilitas</a:t>
            </a:r>
            <a:r>
              <a:rPr lang="en-GB" b="1" dirty="0"/>
              <a:t> </a:t>
            </a:r>
            <a:r>
              <a:rPr lang="en-GB" b="1" dirty="0" err="1"/>
              <a:t>kinerja</a:t>
            </a:r>
            <a:r>
              <a:rPr lang="id-ID" b="1" dirty="0"/>
              <a:t> tahun 2016</a:t>
            </a:r>
            <a:endParaRPr lang="en-GB" b="1" dirty="0"/>
          </a:p>
        </p:txBody>
      </p:sp>
      <p:pic>
        <p:nvPicPr>
          <p:cNvPr id="3" name="Picture 5" descr="G:\bappeda\baru april\BLITAR AMAZ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5638" y="949699"/>
            <a:ext cx="244673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795595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47000" cy="698500"/>
          </a:xfrm>
        </p:spPr>
        <p:txBody>
          <a:bodyPr anchor="ctr">
            <a:normAutofit/>
          </a:bodyPr>
          <a:lstStyle/>
          <a:p>
            <a:r>
              <a:rPr lang="en-US" sz="3333" b="1" dirty="0" err="1">
                <a:latin typeface="Maiandra GD" pitchFamily="34" charset="0"/>
              </a:rPr>
              <a:t>Capaian</a:t>
            </a:r>
            <a:r>
              <a:rPr lang="en-US" sz="3333" b="1" dirty="0">
                <a:latin typeface="Maiandra GD" pitchFamily="34" charset="0"/>
              </a:rPr>
              <a:t> </a:t>
            </a:r>
            <a:r>
              <a:rPr lang="en-US" sz="3333" b="1" dirty="0" err="1">
                <a:latin typeface="Maiandra GD" pitchFamily="34" charset="0"/>
              </a:rPr>
              <a:t>Kinerja</a:t>
            </a:r>
            <a:r>
              <a:rPr lang="en-US" sz="3333" b="1" dirty="0">
                <a:latin typeface="Maiandra GD" pitchFamily="34" charset="0"/>
              </a:rPr>
              <a:t> </a:t>
            </a:r>
            <a:r>
              <a:rPr lang="en-US" sz="3333" b="1" dirty="0" err="1">
                <a:latin typeface="Maiandra GD" pitchFamily="34" charset="0"/>
              </a:rPr>
              <a:t>Organisasi</a:t>
            </a:r>
            <a:r>
              <a:rPr lang="en-US" sz="3333" b="1" dirty="0">
                <a:latin typeface="Maiandra GD" pitchFamily="34" charset="0"/>
              </a:rPr>
              <a:t> (SASARAN 1)</a:t>
            </a:r>
          </a:p>
        </p:txBody>
      </p:sp>
      <p:grpSp>
        <p:nvGrpSpPr>
          <p:cNvPr id="4" name="Group 16"/>
          <p:cNvGrpSpPr/>
          <p:nvPr/>
        </p:nvGrpSpPr>
        <p:grpSpPr>
          <a:xfrm>
            <a:off x="7544156" y="5545123"/>
            <a:ext cx="1506534" cy="605422"/>
            <a:chOff x="8316912" y="5968348"/>
            <a:chExt cx="1660849" cy="726507"/>
          </a:xfrm>
        </p:grpSpPr>
        <p:pic>
          <p:nvPicPr>
            <p:cNvPr id="15" name="Picture 14" descr="http://3.bp.blogspot.com/-LW4gT942OM4/VZ57KNctV4I/AAAAAAAAA1U/J0MIOIp09RY/s1600/jempol-mantap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912" y="6096000"/>
              <a:ext cx="617143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 bwMode="auto">
            <a:xfrm>
              <a:off x="8922389" y="5968348"/>
              <a:ext cx="1055372" cy="7265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id-ID" sz="1667" dirty="0">
                  <a:ln w="0"/>
                  <a:solidFill>
                    <a:srgbClr val="4F81BD">
                      <a:lumMod val="50000"/>
                    </a:srgbClr>
                  </a:solidFill>
                  <a:effectLst>
                    <a:outerShdw blurRad="38100" dist="19050" dir="2700000" algn="tl" rotWithShape="0">
                      <a:sysClr val="windowText" lastClr="000000">
                        <a:alpha val="40000"/>
                      </a:sysClr>
                    </a:outerShdw>
                  </a:effectLst>
                  <a:latin typeface="Forte" panose="03060902040502070203" pitchFamily="66" charset="0"/>
                  <a:cs typeface="Arial" panose="020B0604020202020204" pitchFamily="34" charset="0"/>
                </a:rPr>
                <a:t>Sangat </a:t>
              </a:r>
            </a:p>
            <a:p>
              <a:pPr algn="ctr">
                <a:defRPr/>
              </a:pPr>
              <a:r>
                <a:rPr lang="id-ID" sz="1667" dirty="0">
                  <a:ln w="0"/>
                  <a:solidFill>
                    <a:srgbClr val="4F81BD">
                      <a:lumMod val="50000"/>
                    </a:srgbClr>
                  </a:solidFill>
                  <a:effectLst>
                    <a:outerShdw blurRad="38100" dist="19050" dir="2700000" algn="tl" rotWithShape="0">
                      <a:sysClr val="windowText" lastClr="000000">
                        <a:alpha val="40000"/>
                      </a:sysClr>
                    </a:outerShdw>
                  </a:effectLst>
                  <a:latin typeface="Forte" panose="03060902040502070203" pitchFamily="66" charset="0"/>
                  <a:cs typeface="Arial" panose="020B0604020202020204" pitchFamily="34" charset="0"/>
                </a:rPr>
                <a:t>Berhasil</a:t>
              </a:r>
              <a:endParaRPr lang="en-US" sz="1667" dirty="0">
                <a:ln w="0"/>
                <a:solidFill>
                  <a:srgbClr val="4F81BD">
                    <a:lumMod val="50000"/>
                  </a:srgbClr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Forte" panose="03060902040502070203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5429256" y="844534"/>
            <a:ext cx="3487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 dirty="0"/>
              <a:t>Pengukuran Kinerja 2016</a:t>
            </a:r>
            <a:endParaRPr lang="en-US" altLang="id-ID" dirty="0"/>
          </a:p>
        </p:txBody>
      </p:sp>
      <p:sp>
        <p:nvSpPr>
          <p:cNvPr id="18" name="TextBox 17">
            <a:extLst/>
          </p:cNvPr>
          <p:cNvSpPr txBox="1">
            <a:spLocks noChangeArrowheads="1"/>
          </p:cNvSpPr>
          <p:nvPr/>
        </p:nvSpPr>
        <p:spPr bwMode="auto">
          <a:xfrm>
            <a:off x="357158" y="1285860"/>
            <a:ext cx="822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SASARAN STRATEGIS 1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“</a:t>
            </a:r>
            <a:r>
              <a:rPr lang="id-ID" sz="1600" b="1" dirty="0"/>
              <a:t>Terprosesnya Ijin Usaha</a:t>
            </a: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” </a:t>
            </a: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571472" y="1857364"/>
            <a:ext cx="822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altLang="id-ID" b="1" dirty="0">
                <a:latin typeface="Candara" pitchFamily="34" charset="0"/>
              </a:rPr>
              <a:t>1. </a:t>
            </a:r>
            <a:r>
              <a:rPr lang="id-ID" altLang="id-ID" b="1" dirty="0">
                <a:solidFill>
                  <a:srgbClr val="000000"/>
                </a:solidFill>
                <a:latin typeface="Candara" pitchFamily="34" charset="0"/>
              </a:rPr>
              <a:t>Ketepatan waktu penyelesaian ijin usaha sesuai SOP</a:t>
            </a:r>
          </a:p>
        </p:txBody>
      </p:sp>
      <p:graphicFrame>
        <p:nvGraphicFramePr>
          <p:cNvPr id="20" name="Diagram 19">
            <a:extLst/>
          </p:cNvPr>
          <p:cNvGraphicFramePr/>
          <p:nvPr/>
        </p:nvGraphicFramePr>
        <p:xfrm>
          <a:off x="642910" y="2428868"/>
          <a:ext cx="4819656" cy="4038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1" name="Table 20">
            <a:extLst/>
          </p:cNvPr>
          <p:cNvGraphicFramePr>
            <a:graphicFrameLocks noGrp="1"/>
          </p:cNvGraphicFramePr>
          <p:nvPr/>
        </p:nvGraphicFramePr>
        <p:xfrm>
          <a:off x="5786446" y="2357430"/>
          <a:ext cx="2667000" cy="1600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3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782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Target</a:t>
                      </a:r>
                      <a:r>
                        <a:rPr lang="id-ID" sz="1400" dirty="0"/>
                        <a:t> 2016</a:t>
                      </a:r>
                      <a:endParaRPr lang="en-US" sz="1400" dirty="0"/>
                    </a:p>
                  </a:txBody>
                  <a:tcPr marT="45680" marB="45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Realisasi</a:t>
                      </a:r>
                      <a:r>
                        <a:rPr lang="id-ID" sz="1400" dirty="0"/>
                        <a:t> 2016</a:t>
                      </a:r>
                      <a:endParaRPr lang="en-US" sz="1400" dirty="0"/>
                    </a:p>
                  </a:txBody>
                  <a:tcPr marT="45680" marB="45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Capaian</a:t>
                      </a:r>
                      <a:r>
                        <a:rPr lang="id-ID" sz="1400" dirty="0"/>
                        <a:t> 2016</a:t>
                      </a:r>
                      <a:endParaRPr lang="en-US" sz="1400" dirty="0"/>
                    </a:p>
                  </a:txBody>
                  <a:tcPr marT="45680" marB="456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23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100%</a:t>
                      </a:r>
                    </a:p>
                  </a:txBody>
                  <a:tcPr marT="45680" marB="45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  <a:r>
                        <a:rPr lang="id-ID" sz="1400" dirty="0"/>
                        <a:t>5,40</a:t>
                      </a:r>
                      <a:r>
                        <a:rPr lang="en-US" sz="1400" dirty="0"/>
                        <a:t>%</a:t>
                      </a:r>
                    </a:p>
                  </a:txBody>
                  <a:tcPr marT="45680" marB="45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  <a:r>
                        <a:rPr lang="id-ID" sz="1400" dirty="0"/>
                        <a:t>5,40</a:t>
                      </a:r>
                      <a:r>
                        <a:rPr lang="en-US" sz="1400" dirty="0"/>
                        <a:t>%</a:t>
                      </a:r>
                    </a:p>
                  </a:txBody>
                  <a:tcPr marT="45680" marB="456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/>
          </p:cNvPr>
          <p:cNvGraphicFramePr>
            <a:graphicFrameLocks noGrp="1"/>
          </p:cNvGraphicFramePr>
          <p:nvPr/>
        </p:nvGraphicFramePr>
        <p:xfrm>
          <a:off x="5786446" y="4071942"/>
          <a:ext cx="2667000" cy="1676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3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0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Target</a:t>
                      </a:r>
                      <a:r>
                        <a:rPr lang="id-ID" sz="1400" dirty="0"/>
                        <a:t> 2015</a:t>
                      </a:r>
                      <a:endParaRPr lang="en-US" sz="14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Realisasi</a:t>
                      </a:r>
                      <a:r>
                        <a:rPr lang="id-ID" sz="1400" dirty="0"/>
                        <a:t> 2015</a:t>
                      </a:r>
                      <a:endParaRPr lang="en-US" sz="14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Capaian</a:t>
                      </a:r>
                      <a:r>
                        <a:rPr lang="id-ID" sz="1400" dirty="0"/>
                        <a:t> 2015</a:t>
                      </a:r>
                      <a:endParaRPr lang="en-US" sz="14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32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100%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  <a:r>
                        <a:rPr lang="id-ID" sz="1400" dirty="0"/>
                        <a:t>1,45</a:t>
                      </a:r>
                      <a:r>
                        <a:rPr lang="en-US" sz="1400" dirty="0"/>
                        <a:t>%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  <a:r>
                        <a:rPr lang="id-ID" sz="1400" dirty="0"/>
                        <a:t>1,45</a:t>
                      </a:r>
                      <a:r>
                        <a:rPr lang="en-US" sz="1400" dirty="0"/>
                        <a:t>%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5561048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/>
          </p:cNvPr>
          <p:cNvSpPr txBox="1"/>
          <p:nvPr/>
        </p:nvSpPr>
        <p:spPr>
          <a:xfrm>
            <a:off x="714348" y="1643050"/>
            <a:ext cx="7896252" cy="646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latin typeface="Candara" pitchFamily="34" charset="0"/>
                <a:cs typeface="+mn-cs"/>
              </a:rPr>
              <a:t>2. </a:t>
            </a:r>
            <a:r>
              <a:rPr lang="id-ID" b="1" dirty="0">
                <a:solidFill>
                  <a:srgbClr val="000000"/>
                </a:solidFill>
                <a:latin typeface="Candara" pitchFamily="34" charset="0"/>
                <a:cs typeface="+mn-cs"/>
              </a:rPr>
              <a:t>Jumlah ijin yang melalui survey/tinjau lokasi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 dirty="0">
              <a:solidFill>
                <a:srgbClr val="000000"/>
              </a:solidFill>
              <a:latin typeface="Candara" pitchFamily="34" charset="0"/>
              <a:cs typeface="+mn-cs"/>
            </a:endParaRPr>
          </a:p>
        </p:txBody>
      </p:sp>
      <p:sp>
        <p:nvSpPr>
          <p:cNvPr id="13315" name="TextBox 11"/>
          <p:cNvSpPr txBox="1">
            <a:spLocks noChangeArrowheads="1"/>
          </p:cNvSpPr>
          <p:nvPr/>
        </p:nvSpPr>
        <p:spPr bwMode="auto">
          <a:xfrm>
            <a:off x="4857752" y="639529"/>
            <a:ext cx="34877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id-ID" altLang="id-ID" dirty="0"/>
              <a:t>Pengukuran Kinerja 2016</a:t>
            </a:r>
          </a:p>
          <a:p>
            <a:pPr algn="ctr" eaLnBrk="1" hangingPunct="1"/>
            <a:r>
              <a:rPr lang="id-ID" altLang="id-ID" sz="1400" dirty="0"/>
              <a:t>                                          </a:t>
            </a:r>
            <a:r>
              <a:rPr lang="id-ID" altLang="id-ID" sz="1400" i="1" dirty="0"/>
              <a:t>lanjutan </a:t>
            </a:r>
            <a:r>
              <a:rPr lang="id-ID" altLang="id-ID" dirty="0"/>
              <a:t>  </a:t>
            </a:r>
            <a:endParaRPr lang="en-US" altLang="id-ID" dirty="0"/>
          </a:p>
        </p:txBody>
      </p:sp>
      <p:sp>
        <p:nvSpPr>
          <p:cNvPr id="13" name="TextBox 12">
            <a:extLst/>
          </p:cNvPr>
          <p:cNvSpPr txBox="1">
            <a:spLocks noChangeArrowheads="1"/>
          </p:cNvSpPr>
          <p:nvPr/>
        </p:nvSpPr>
        <p:spPr bwMode="auto">
          <a:xfrm>
            <a:off x="500034" y="1273164"/>
            <a:ext cx="822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SASARAN STRATEGIS 2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“</a:t>
            </a:r>
            <a:r>
              <a:rPr lang="id-ID" sz="1600" b="1" dirty="0"/>
              <a:t>Terprosesnya permohonan ijin</a:t>
            </a: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” </a:t>
            </a:r>
          </a:p>
        </p:txBody>
      </p:sp>
      <p:sp>
        <p:nvSpPr>
          <p:cNvPr id="13317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fld id="{CB317658-B9A0-4015-ABE7-D4DC4512EFEA}" type="slidenum">
              <a:rPr lang="en-US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pPr marL="342900" indent="-273050">
                <a:buClr>
                  <a:schemeClr val="accent1"/>
                </a:buClr>
                <a:buSzPct val="76000"/>
              </a:pPr>
              <a:t>19</a:t>
            </a:fld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  <p:graphicFrame>
        <p:nvGraphicFramePr>
          <p:cNvPr id="12" name="Table 11">
            <a:extLst/>
          </p:cNvPr>
          <p:cNvGraphicFramePr>
            <a:graphicFrameLocks noGrp="1"/>
          </p:cNvGraphicFramePr>
          <p:nvPr/>
        </p:nvGraphicFramePr>
        <p:xfrm>
          <a:off x="5334000" y="2590800"/>
          <a:ext cx="3252788" cy="1600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45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71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11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7933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Target</a:t>
                      </a:r>
                      <a:endParaRPr lang="id-ID" sz="1600" dirty="0"/>
                    </a:p>
                    <a:p>
                      <a:pPr algn="ctr"/>
                      <a:r>
                        <a:rPr lang="id-ID" sz="1600" dirty="0"/>
                        <a:t>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Realisasi</a:t>
                      </a:r>
                      <a:r>
                        <a:rPr lang="id-ID" sz="1600" dirty="0"/>
                        <a:t>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Capaian</a:t>
                      </a:r>
                      <a:r>
                        <a:rPr lang="id-ID" sz="1600" dirty="0"/>
                        <a:t> 2016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867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1200</a:t>
                      </a:r>
                      <a:r>
                        <a:rPr lang="id-ID" sz="1600" baseline="0" dirty="0"/>
                        <a:t> ijin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77,00</a:t>
                      </a:r>
                      <a:r>
                        <a:rPr lang="en-US" sz="16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77,00</a:t>
                      </a:r>
                      <a:r>
                        <a:rPr lang="en-US" sz="16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" name="Diagram 3">
            <a:extLst/>
          </p:cNvPr>
          <p:cNvGraphicFramePr/>
          <p:nvPr/>
        </p:nvGraphicFramePr>
        <p:xfrm>
          <a:off x="762000" y="3048000"/>
          <a:ext cx="45720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Table 13">
            <a:extLst/>
          </p:cNvPr>
          <p:cNvGraphicFramePr>
            <a:graphicFrameLocks noGrp="1"/>
          </p:cNvGraphicFramePr>
          <p:nvPr/>
        </p:nvGraphicFramePr>
        <p:xfrm>
          <a:off x="5334000" y="4191000"/>
          <a:ext cx="3252788" cy="16573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45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71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11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40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Target</a:t>
                      </a:r>
                      <a:endParaRPr lang="id-ID" sz="1600" dirty="0"/>
                    </a:p>
                    <a:p>
                      <a:pPr algn="ctr"/>
                      <a:r>
                        <a:rPr lang="id-ID" sz="1600" dirty="0"/>
                        <a:t>2015</a:t>
                      </a:r>
                      <a:endParaRPr lang="en-US" sz="16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Realisasi</a:t>
                      </a:r>
                      <a:r>
                        <a:rPr lang="id-ID" sz="1600" dirty="0"/>
                        <a:t> 2015</a:t>
                      </a:r>
                      <a:endParaRPr lang="en-US" sz="16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Capaian</a:t>
                      </a:r>
                      <a:r>
                        <a:rPr lang="id-ID" sz="1600" dirty="0"/>
                        <a:t> 2015</a:t>
                      </a:r>
                      <a:endParaRPr lang="en-US" sz="16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3343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1200</a:t>
                      </a:r>
                      <a:r>
                        <a:rPr lang="id-ID" sz="1600" baseline="0" dirty="0"/>
                        <a:t> ijin</a:t>
                      </a:r>
                      <a:endParaRPr lang="en-US" sz="16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44</a:t>
                      </a:r>
                      <a:r>
                        <a:rPr lang="en-US" sz="1600" dirty="0"/>
                        <a:t>,</a:t>
                      </a:r>
                      <a:r>
                        <a:rPr lang="id-ID" sz="1600" dirty="0"/>
                        <a:t>4</a:t>
                      </a:r>
                      <a:r>
                        <a:rPr lang="en-US" sz="1600" dirty="0"/>
                        <a:t>%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44,4</a:t>
                      </a:r>
                      <a:r>
                        <a:rPr lang="en-US" sz="1600" dirty="0"/>
                        <a:t>%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347" name="TextBox 4"/>
          <p:cNvSpPr txBox="1">
            <a:spLocks noChangeArrowheads="1"/>
          </p:cNvSpPr>
          <p:nvPr/>
        </p:nvSpPr>
        <p:spPr bwMode="auto">
          <a:xfrm>
            <a:off x="838200" y="4800600"/>
            <a:ext cx="4114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altLang="id-ID" sz="1600" dirty="0"/>
              <a:t>Tahun 2016 Terjadi peningkatan ijin yang melalui survey/tinjau lokasi sebesar 32,60% dari jumlah ijin yg diterbitkan melalui survey sebesar 532 pd tahun 2015, meningkat menjadi 924 ijin pada tahun 2016 </a:t>
            </a:r>
          </a:p>
        </p:txBody>
      </p:sp>
      <p:sp>
        <p:nvSpPr>
          <p:cNvPr id="16" name="Rounded Rectangle 15">
            <a:extLst/>
          </p:cNvPr>
          <p:cNvSpPr/>
          <p:nvPr/>
        </p:nvSpPr>
        <p:spPr>
          <a:xfrm>
            <a:off x="762000" y="2171696"/>
            <a:ext cx="4191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tx1"/>
                </a:solidFill>
              </a:rPr>
              <a:t>TERJADI PENINGKATAN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874000" cy="357190"/>
          </a:xfrm>
        </p:spPr>
        <p:txBody>
          <a:bodyPr anchor="ctr">
            <a:noAutofit/>
          </a:bodyPr>
          <a:lstStyle/>
          <a:p>
            <a:r>
              <a:rPr lang="en-US" sz="2800" b="1" dirty="0" err="1">
                <a:latin typeface="Maiandra GD" pitchFamily="34" charset="0"/>
              </a:rPr>
              <a:t>Capaian</a:t>
            </a:r>
            <a:r>
              <a:rPr lang="en-US" sz="2800" b="1" dirty="0">
                <a:latin typeface="Maiandra GD" pitchFamily="34" charset="0"/>
              </a:rPr>
              <a:t> </a:t>
            </a:r>
            <a:r>
              <a:rPr lang="en-US" sz="2800" b="1" dirty="0" err="1">
                <a:latin typeface="Maiandra GD" pitchFamily="34" charset="0"/>
              </a:rPr>
              <a:t>Kinerja</a:t>
            </a:r>
            <a:r>
              <a:rPr lang="en-US" sz="2800" b="1" dirty="0">
                <a:latin typeface="Maiandra GD" pitchFamily="34" charset="0"/>
              </a:rPr>
              <a:t> </a:t>
            </a:r>
            <a:r>
              <a:rPr lang="en-US" sz="2800" b="1" dirty="0" err="1">
                <a:latin typeface="Maiandra GD" pitchFamily="34" charset="0"/>
              </a:rPr>
              <a:t>Organisasi</a:t>
            </a:r>
            <a:r>
              <a:rPr lang="en-US" sz="2800" b="1" dirty="0">
                <a:latin typeface="Maiandra GD" pitchFamily="34" charset="0"/>
              </a:rPr>
              <a:t> ( SASARAN 2)</a:t>
            </a:r>
          </a:p>
        </p:txBody>
      </p:sp>
    </p:spTree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 txBox="1">
            <a:spLocks noChangeArrowheads="1"/>
          </p:cNvSpPr>
          <p:nvPr/>
        </p:nvSpPr>
        <p:spPr bwMode="auto">
          <a:xfrm>
            <a:off x="1500166" y="1500174"/>
            <a:ext cx="7205657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lnSpc>
                <a:spcPct val="15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en-US" sz="3200" b="1" dirty="0" err="1">
                <a:solidFill>
                  <a:srgbClr val="FF0000"/>
                </a:solidFill>
              </a:rPr>
              <a:t>Tugas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</a:rPr>
              <a:t>dan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</a:rPr>
              <a:t>Fungsi</a:t>
            </a:r>
            <a:r>
              <a:rPr lang="en-US" altLang="en-US" sz="3200" b="1" dirty="0">
                <a:solidFill>
                  <a:srgbClr val="FF0000"/>
                </a:solidFill>
              </a:rPr>
              <a:t> SKPD</a:t>
            </a:r>
          </a:p>
          <a:p>
            <a:pPr marL="514350" indent="-514350" eaLnBrk="1" hangingPunct="1">
              <a:lnSpc>
                <a:spcPct val="15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en-US" sz="3200" b="1" dirty="0" err="1">
                <a:solidFill>
                  <a:srgbClr val="003300"/>
                </a:solidFill>
              </a:rPr>
              <a:t>Struktur</a:t>
            </a:r>
            <a:r>
              <a:rPr lang="en-US" altLang="en-US" sz="3200" b="1" dirty="0">
                <a:solidFill>
                  <a:srgbClr val="003300"/>
                </a:solidFill>
              </a:rPr>
              <a:t> </a:t>
            </a:r>
            <a:r>
              <a:rPr lang="en-US" altLang="en-US" sz="3200" b="1" dirty="0" err="1">
                <a:solidFill>
                  <a:srgbClr val="003300"/>
                </a:solidFill>
              </a:rPr>
              <a:t>Organisasi</a:t>
            </a:r>
            <a:r>
              <a:rPr lang="en-US" altLang="en-US" sz="3200" b="1" dirty="0">
                <a:solidFill>
                  <a:srgbClr val="003300"/>
                </a:solidFill>
              </a:rPr>
              <a:t> SKPD</a:t>
            </a:r>
          </a:p>
          <a:p>
            <a:pPr marL="514350" indent="-514350" eaLnBrk="1" hangingPunct="1">
              <a:lnSpc>
                <a:spcPct val="15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en-US" sz="3200" b="1" dirty="0" err="1">
                <a:solidFill>
                  <a:srgbClr val="000099"/>
                </a:solidFill>
              </a:rPr>
              <a:t>Potensi</a:t>
            </a:r>
            <a:r>
              <a:rPr lang="en-US" altLang="en-US" sz="3200" b="1" dirty="0">
                <a:solidFill>
                  <a:srgbClr val="000099"/>
                </a:solidFill>
              </a:rPr>
              <a:t> </a:t>
            </a:r>
            <a:r>
              <a:rPr lang="en-US" altLang="en-US" sz="3200" b="1" dirty="0" err="1">
                <a:solidFill>
                  <a:srgbClr val="000099"/>
                </a:solidFill>
              </a:rPr>
              <a:t>Sumber</a:t>
            </a:r>
            <a:r>
              <a:rPr lang="en-US" altLang="en-US" sz="3200" b="1" dirty="0">
                <a:solidFill>
                  <a:srgbClr val="000099"/>
                </a:solidFill>
              </a:rPr>
              <a:t> </a:t>
            </a:r>
            <a:r>
              <a:rPr lang="en-US" altLang="en-US" sz="3200" b="1" dirty="0" err="1">
                <a:solidFill>
                  <a:srgbClr val="000099"/>
                </a:solidFill>
              </a:rPr>
              <a:t>Daya</a:t>
            </a:r>
            <a:r>
              <a:rPr lang="en-US" altLang="en-US" sz="3200" b="1" dirty="0">
                <a:solidFill>
                  <a:srgbClr val="000099"/>
                </a:solidFill>
              </a:rPr>
              <a:t> </a:t>
            </a:r>
            <a:r>
              <a:rPr lang="en-US" altLang="en-US" sz="3200" b="1" dirty="0" err="1">
                <a:solidFill>
                  <a:srgbClr val="000099"/>
                </a:solidFill>
              </a:rPr>
              <a:t>Manusia</a:t>
            </a:r>
            <a:r>
              <a:rPr lang="en-US" altLang="en-US" sz="3200" b="1" dirty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7752" y="214290"/>
            <a:ext cx="3581400" cy="40011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alt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GAMBARAN UMUM  </a:t>
            </a:r>
            <a:r>
              <a:rPr lang="en-US" alt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SKPD</a:t>
            </a:r>
            <a:endParaRPr lang="en-US" sz="2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1"/>
          <p:cNvSpPr txBox="1">
            <a:spLocks noChangeArrowheads="1"/>
          </p:cNvSpPr>
          <p:nvPr/>
        </p:nvSpPr>
        <p:spPr bwMode="auto">
          <a:xfrm>
            <a:off x="4665663" y="-36513"/>
            <a:ext cx="3487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/>
              <a:t>Pengukuran Kinerja 2016</a:t>
            </a:r>
          </a:p>
          <a:p>
            <a:pPr algn="ctr" eaLnBrk="1" hangingPunct="1"/>
            <a:r>
              <a:rPr lang="id-ID" altLang="id-ID" sz="1400"/>
              <a:t>                                          </a:t>
            </a:r>
            <a:r>
              <a:rPr lang="id-ID" altLang="id-ID" sz="1400" i="1"/>
              <a:t>lanjutan </a:t>
            </a:r>
            <a:r>
              <a:rPr lang="id-ID" altLang="id-ID"/>
              <a:t>  </a:t>
            </a:r>
            <a:endParaRPr lang="en-US" altLang="id-ID"/>
          </a:p>
        </p:txBody>
      </p:sp>
      <p:sp>
        <p:nvSpPr>
          <p:cNvPr id="13" name="TextBox 12">
            <a:extLst/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822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KENDALA-KENDALA KETIDAK TERCAPAIAN TARGET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accent2">
                    <a:lumMod val="50000"/>
                  </a:schemeClr>
                </a:solidFill>
                <a:latin typeface="Candara" pitchFamily="34" charset="0"/>
              </a:rPr>
              <a:t> </a:t>
            </a:r>
          </a:p>
        </p:txBody>
      </p:sp>
      <p:sp>
        <p:nvSpPr>
          <p:cNvPr id="14340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fld id="{25614E1D-0BE6-4A84-A042-77D92545C9AE}" type="slidenum">
              <a:rPr lang="en-US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pPr marL="342900" indent="-273050">
                <a:buClr>
                  <a:schemeClr val="accent1"/>
                </a:buClr>
                <a:buSzPct val="76000"/>
              </a:pPr>
              <a:t>20</a:t>
            </a:fld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  <p:graphicFrame>
        <p:nvGraphicFramePr>
          <p:cNvPr id="10" name="Table 9">
            <a:extLst/>
          </p:cNvPr>
          <p:cNvGraphicFramePr>
            <a:graphicFrameLocks noGrp="1"/>
          </p:cNvGraphicFramePr>
          <p:nvPr/>
        </p:nvGraphicFramePr>
        <p:xfrm>
          <a:off x="1214414" y="1643050"/>
          <a:ext cx="7097712" cy="425452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44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7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02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27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58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9066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34848">
                <a:tc>
                  <a:txBody>
                    <a:bodyPr/>
                    <a:lstStyle/>
                    <a:p>
                      <a:pPr algn="ctr" rtl="0" fontAlgn="t"/>
                      <a:endParaRPr lang="id-ID" sz="1200" b="1" u="none" strike="noStrike" dirty="0"/>
                    </a:p>
                    <a:p>
                      <a:pPr algn="ctr" rtl="0" fontAlgn="t"/>
                      <a:r>
                        <a:rPr lang="id-ID" sz="1200" b="1" u="none" strike="noStrike" dirty="0"/>
                        <a:t>NO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rtl="0" fontAlgn="t"/>
                      <a:endParaRPr lang="id-ID" sz="1200" b="1" u="none" strike="noStrike" dirty="0"/>
                    </a:p>
                    <a:p>
                      <a:pPr algn="ctr" rtl="0" fontAlgn="t"/>
                      <a:r>
                        <a:rPr lang="id-ID" sz="1200" b="1" u="none" strike="noStrike" dirty="0"/>
                        <a:t>SASARAN STRATEGIS 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rtl="0" fontAlgn="t"/>
                      <a:endParaRPr lang="id-ID" sz="1200" b="1" u="none" strike="noStrike" dirty="0"/>
                    </a:p>
                    <a:p>
                      <a:pPr algn="ctr" rtl="0" fontAlgn="t"/>
                      <a:r>
                        <a:rPr lang="id-ID" sz="1200" b="1" u="none" strike="noStrike" dirty="0"/>
                        <a:t>INDIKATOR KINERJA UTAMA 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u="none" strike="noStrike" dirty="0"/>
                    </a:p>
                    <a:p>
                      <a:pPr algn="ctr" fontAlgn="t"/>
                      <a:r>
                        <a:rPr lang="id-ID" sz="1200" b="1" u="none" strike="noStrike" dirty="0"/>
                        <a:t>TARGET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REALISASI 2015 (n-1)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REALISASI 2016 (n)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entury Gothic" pitchFamily="34" charset="0"/>
                      </a:endParaRPr>
                    </a:p>
                    <a:p>
                      <a:pPr algn="ctr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entury Gothic" pitchFamily="34" charset="0"/>
                        </a:rPr>
                        <a:t>KENDALA</a:t>
                      </a:r>
                      <a:r>
                        <a:rPr lang="id-ID" sz="1200" b="1" i="0" u="none" strike="noStrike" baseline="0" dirty="0">
                          <a:solidFill>
                            <a:srgbClr val="000000"/>
                          </a:solidFill>
                          <a:latin typeface="Century Gothic" pitchFamily="34" charset="0"/>
                        </a:rPr>
                        <a:t> 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entury Gothic" pitchFamily="34" charset="0"/>
                      </a:endParaRPr>
                    </a:p>
                  </a:txBody>
                  <a:tcPr marL="3354" marR="3354" marT="3354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3468">
                <a:tc>
                  <a:txBody>
                    <a:bodyPr/>
                    <a:lstStyle/>
                    <a:p>
                      <a:pPr algn="ctr" rtl="0" fontAlgn="t"/>
                      <a:endParaRPr lang="id-ID" sz="1200" u="none" strike="noStrike" dirty="0"/>
                    </a:p>
                    <a:p>
                      <a:pPr algn="ctr" rtl="0" fontAlgn="t"/>
                      <a:r>
                        <a:rPr lang="id-ID" sz="1200" u="none" strike="noStrike" dirty="0"/>
                        <a:t>1.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id-ID" sz="1200" u="none" strike="noStrike" dirty="0"/>
                    </a:p>
                    <a:p>
                      <a:pPr algn="l" rtl="0" fontAlgn="t"/>
                      <a:r>
                        <a:rPr lang="en-US" sz="1200" u="none" strike="noStrike" dirty="0" err="1"/>
                        <a:t>Ter</a:t>
                      </a:r>
                      <a:r>
                        <a:rPr lang="id-ID" sz="1200" u="none" strike="noStrike" dirty="0"/>
                        <a:t>prosesnya</a:t>
                      </a:r>
                      <a:r>
                        <a:rPr lang="id-ID" sz="1200" u="none" strike="noStrike" baseline="0" dirty="0"/>
                        <a:t> permohonan ijin usaha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marL="96838" indent="-96838" algn="l" rtl="0" fontAlgn="t"/>
                      <a:r>
                        <a:rPr lang="id-ID" sz="12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</a:p>
                    <a:p>
                      <a:pPr marL="96838" indent="-96838" algn="l" rtl="0" fontAlgn="t"/>
                      <a:r>
                        <a:rPr lang="id-ID" sz="12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 Ketepatan waktu penyelesaian ijin usaha sesuai SOP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id-ID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91,45%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95,40%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  <a:p>
                      <a:pPr marL="269875" indent="-269875" algn="just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 - </a:t>
                      </a:r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Kurang</a:t>
                      </a:r>
                      <a:r>
                        <a:rPr lang="id-ID" sz="1200" b="0" i="0" u="none" strike="noStrike" baseline="0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maksimalnya pengoperasian aplikasi (software) perijinan</a:t>
                      </a:r>
                    </a:p>
                    <a:p>
                      <a:pPr marL="269875" indent="-269875" algn="just" fontAlgn="t"/>
                      <a:r>
                        <a:rPr lang="id-ID" sz="1200" b="0" i="0" u="none" strike="noStrike" baseline="0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 - Penghentian kegiatan jemput bola  perijinan (one day service) di setiap kecamatan</a:t>
                      </a:r>
                      <a:endParaRPr lang="id-ID" sz="1200" b="0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6184">
                <a:tc>
                  <a:txBody>
                    <a:bodyPr/>
                    <a:lstStyle/>
                    <a:p>
                      <a:pPr algn="ctr" rtl="0" fontAlgn="t"/>
                      <a:endParaRPr lang="id-ID" sz="1200" u="none" strike="noStrike" dirty="0"/>
                    </a:p>
                    <a:p>
                      <a:pPr algn="ctr" rtl="0" fontAlgn="t"/>
                      <a:r>
                        <a:rPr lang="id-ID" sz="1200" u="none" strike="noStrike" dirty="0"/>
                        <a:t>2.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id-ID" sz="1200" u="none" strike="noStrike" dirty="0"/>
                    </a:p>
                    <a:p>
                      <a:pPr algn="l" rtl="0" fontAlgn="t"/>
                      <a:r>
                        <a:rPr lang="en-US" sz="1200" u="none" strike="noStrike" dirty="0" err="1"/>
                        <a:t>Ter</a:t>
                      </a:r>
                      <a:r>
                        <a:rPr lang="id-ID" sz="1200" u="none" strike="noStrike" dirty="0"/>
                        <a:t>prosesnya</a:t>
                      </a:r>
                      <a:r>
                        <a:rPr lang="id-ID" sz="1200" u="none" strike="noStrike" baseline="0" dirty="0"/>
                        <a:t> permohonan ijin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d-ID" sz="12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</a:p>
                    <a:p>
                      <a:pPr marL="96838" indent="-96838" algn="l" rtl="0" fontAlgn="t"/>
                      <a:r>
                        <a:rPr lang="id-ID" sz="12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 Jumlah ijin yang melalui proses survey/peninjauan lokasi</a:t>
                      </a:r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1200</a:t>
                      </a:r>
                      <a:r>
                        <a:rPr lang="id-ID" sz="12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ijin</a:t>
                      </a:r>
                      <a:endParaRPr lang="id-ID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532 ijin</a:t>
                      </a: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(44,4%)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ctr" fontAlgn="t"/>
                      <a:endParaRPr lang="id-ID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924 ijin</a:t>
                      </a:r>
                    </a:p>
                    <a:p>
                      <a:pPr algn="ctr" fontAlgn="t"/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(77,0%)</a:t>
                      </a:r>
                    </a:p>
                  </a:txBody>
                  <a:tcPr marL="3354" marR="3354" marT="335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</a:t>
                      </a:r>
                    </a:p>
                    <a:p>
                      <a:pPr marL="269875" indent="-269875" algn="just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  - </a:t>
                      </a:r>
                      <a:r>
                        <a:rPr lang="id-ID" sz="1200" b="0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Adanya ketidaksesuaian antara</a:t>
                      </a:r>
                      <a:r>
                        <a:rPr lang="id-ID" sz="1200" b="0" i="0" u="none" strike="noStrike" baseline="0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data permohonan dengan data sebenarnya di lapangan setelah dilakukan survey/peninjauan lokasi, mengakibatkan permohonan dipending dan dikembalikan pada pemohon ijin</a:t>
                      </a:r>
                    </a:p>
                    <a:p>
                      <a:pPr marL="269875" indent="-269875" algn="just" fontAlgn="t"/>
                      <a:endParaRPr lang="id-ID" sz="1200" b="0" i="0" u="none" strike="noStrike" baseline="0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  <a:p>
                      <a:pPr marL="360363" indent="-360363" algn="just" fontAlgn="t"/>
                      <a:r>
                        <a:rPr lang="id-ID" sz="1200" b="0" i="0" u="none" strike="noStrike" baseline="0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  -     Kurangnya kesadaran masyarakat dalam  mengurus legalitas usahanya (ijin usaha)</a:t>
                      </a:r>
                      <a:endParaRPr lang="id-ID" sz="1200" b="0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354" marR="3354" marT="3354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/>
          </p:cNvPr>
          <p:cNvGraphicFramePr>
            <a:graphicFrameLocks noGrp="1"/>
          </p:cNvGraphicFramePr>
          <p:nvPr>
            <p:ph idx="1"/>
          </p:nvPr>
        </p:nvGraphicFramePr>
        <p:xfrm>
          <a:off x="762000" y="850835"/>
          <a:ext cx="8153400" cy="4133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/>
          </p:cNvPr>
          <p:cNvSpPr/>
          <p:nvPr/>
        </p:nvSpPr>
        <p:spPr>
          <a:xfrm>
            <a:off x="1071538" y="5072074"/>
            <a:ext cx="5500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accent2">
                    <a:lumMod val="50000"/>
                  </a:schemeClr>
                </a:solidFill>
                <a:latin typeface="Bell MT" pitchFamily="18" charset="0"/>
                <a:cs typeface="+mn-cs"/>
              </a:rPr>
              <a:t>Jika dibandingkan dengan realisasi anggaran Tahun 2015 (95,8%), realisasi anggaran Tahun 2016 terjadi peningkatan penyerapan. </a:t>
            </a:r>
            <a:endParaRPr lang="id-ID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5364" name="TextBox 10"/>
          <p:cNvSpPr txBox="1">
            <a:spLocks noChangeArrowheads="1"/>
          </p:cNvSpPr>
          <p:nvPr/>
        </p:nvSpPr>
        <p:spPr bwMode="auto">
          <a:xfrm rot="-715724">
            <a:off x="5826617" y="4176717"/>
            <a:ext cx="2463800" cy="646113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d-ID" altLang="id-ID" b="1" dirty="0"/>
              <a:t>Persentase Realisasi  97,8%</a:t>
            </a:r>
            <a:endParaRPr lang="en-US" altLang="id-ID" b="1" dirty="0"/>
          </a:p>
        </p:txBody>
      </p:sp>
      <p:sp>
        <p:nvSpPr>
          <p:cNvPr id="15365" name="TextBox 13"/>
          <p:cNvSpPr txBox="1">
            <a:spLocks noChangeArrowheads="1"/>
          </p:cNvSpPr>
          <p:nvPr/>
        </p:nvSpPr>
        <p:spPr bwMode="auto">
          <a:xfrm>
            <a:off x="4665663" y="101600"/>
            <a:ext cx="3487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/>
              <a:t>Akuntabilitas Keuangan</a:t>
            </a:r>
            <a:endParaRPr lang="en-US" altLang="id-ID"/>
          </a:p>
        </p:txBody>
      </p:sp>
      <p:sp>
        <p:nvSpPr>
          <p:cNvPr id="15366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fld id="{3679C5AA-693C-4CA4-B69E-2DE530286B9F}" type="slidenum">
              <a:rPr lang="en-US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pPr marL="342900" indent="-273050">
                <a:buClr>
                  <a:schemeClr val="accent1"/>
                </a:buClr>
                <a:buSzPct val="76000"/>
              </a:pPr>
              <a:t>21</a:t>
            </a:fld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>
    <p:checke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/>
          </p:cNvPr>
          <p:cNvGraphicFramePr>
            <a:graphicFrameLocks noGrp="1"/>
          </p:cNvGraphicFramePr>
          <p:nvPr/>
        </p:nvGraphicFramePr>
        <p:xfrm>
          <a:off x="1214415" y="968375"/>
          <a:ext cx="7396185" cy="2995618"/>
        </p:xfrm>
        <a:graphic>
          <a:graphicData uri="http://schemas.openxmlformats.org/drawingml/2006/table">
            <a:tbl>
              <a:tblPr/>
              <a:tblGrid>
                <a:gridCol w="2791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87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52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55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675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09434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NO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SASARAN STRATEGIS 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ANGGARAN</a:t>
                      </a:r>
                    </a:p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(Rp)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REALISASI</a:t>
                      </a:r>
                    </a:p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(Rp)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CAPAIAN</a:t>
                      </a:r>
                    </a:p>
                    <a:p>
                      <a:pPr algn="ctr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(%)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0410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1.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800" u="none" strike="noStrike" dirty="0"/>
                        <a:t>Terprosesnya</a:t>
                      </a:r>
                      <a:r>
                        <a:rPr lang="id-ID" sz="1800" u="none" strike="noStrike" baseline="0" dirty="0"/>
                        <a:t> Ijin Usaha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  <a:p>
                      <a:pPr algn="l" rtl="0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/>
                      </a:r>
                      <a:b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</a:br>
                      <a:endParaRPr lang="id-ID" sz="14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1.393.928.800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1.339.321.637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0410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12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2.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err="1"/>
                        <a:t>Ter</a:t>
                      </a:r>
                      <a:r>
                        <a:rPr lang="id-ID" sz="1800" u="none" strike="noStrike" dirty="0"/>
                        <a:t>prosesnya</a:t>
                      </a:r>
                      <a:r>
                        <a:rPr lang="id-ID" sz="1800" u="none" strike="noStrike" baseline="0" dirty="0"/>
                        <a:t> Permohonan Ijin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  <a:p>
                      <a:pPr algn="l" rtl="0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/>
                      </a:r>
                      <a:b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</a:br>
                      <a:endParaRPr lang="id-ID" sz="1400" b="1" i="0" u="none" strike="noStrike" dirty="0">
                        <a:solidFill>
                          <a:srgbClr val="000000"/>
                        </a:solidFill>
                        <a:latin typeface="Candara" pitchFamily="34" charset="0"/>
                      </a:endParaRP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936.811.300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917.841.300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359"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id-ID" sz="14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JUMLAH</a:t>
                      </a:r>
                    </a:p>
                  </a:txBody>
                  <a:tcPr marL="3975" marR="3975" marT="39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rtl="0" fontAlgn="t"/>
                      <a:endParaRPr lang="id-ID" sz="1400" b="1" i="0" u="none" strike="noStrike" dirty="0">
                        <a:solidFill>
                          <a:srgbClr val="000000"/>
                        </a:solidFill>
                        <a:latin typeface="Bell MT"/>
                      </a:endParaRPr>
                    </a:p>
                  </a:txBody>
                  <a:tcPr marL="3975" marR="3975" marT="39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2.330.740.100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2.257.162.937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id-ID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id-ID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417" name="TextBox 5"/>
          <p:cNvSpPr txBox="1">
            <a:spLocks noChangeArrowheads="1"/>
          </p:cNvSpPr>
          <p:nvPr/>
        </p:nvSpPr>
        <p:spPr bwMode="auto">
          <a:xfrm>
            <a:off x="4665663" y="-36513"/>
            <a:ext cx="3487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/>
              <a:t>Akuntabilitas Keuangan</a:t>
            </a:r>
          </a:p>
          <a:p>
            <a:pPr algn="ctr" eaLnBrk="1" hangingPunct="1"/>
            <a:r>
              <a:rPr lang="id-ID" altLang="id-ID"/>
              <a:t>Lanjutan</a:t>
            </a:r>
            <a:endParaRPr lang="en-US" altLang="id-ID"/>
          </a:p>
        </p:txBody>
      </p:sp>
      <p:sp>
        <p:nvSpPr>
          <p:cNvPr id="16418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fld id="{D6B8E868-043C-4419-898C-134C6DF23089}" type="slidenum">
              <a:rPr lang="en-US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pPr marL="342900" indent="-273050">
                <a:buClr>
                  <a:schemeClr val="accent1"/>
                </a:buClr>
                <a:buSzPct val="76000"/>
              </a:pPr>
              <a:t>22</a:t>
            </a:fld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071538" y="3886200"/>
            <a:ext cx="7386662" cy="1543064"/>
          </a:xfrm>
        </p:spPr>
        <p:txBody>
          <a:bodyPr/>
          <a:lstStyle/>
          <a:p>
            <a:pPr eaLnBrk="1" hangingPunct="1"/>
            <a:r>
              <a:rPr lang="id-ID" altLang="id-ID" sz="2000" dirty="0"/>
              <a:t>Rata-rata capaian kinerja indikator sasaran KPTSP Kabupaten Blitar Tahun 2016 sebesar 86% dengan predikat </a:t>
            </a:r>
            <a:r>
              <a:rPr lang="id-ID" altLang="id-ID" sz="2000" b="1" dirty="0"/>
              <a:t>Baik.</a:t>
            </a:r>
          </a:p>
          <a:p>
            <a:pPr eaLnBrk="1" hangingPunct="1"/>
            <a:r>
              <a:rPr lang="id-ID" altLang="id-ID" sz="2000" dirty="0"/>
              <a:t>Capaian kinerja keuangan KPTSP Kabupaten Blitar Tahun 2016 sebesar 97% dengan predikat </a:t>
            </a:r>
            <a:r>
              <a:rPr lang="en-US" altLang="id-ID" sz="2000" b="1" dirty="0" err="1" smtClean="0"/>
              <a:t>Sangat</a:t>
            </a:r>
            <a:r>
              <a:rPr lang="en-US" altLang="id-ID" sz="2000" dirty="0" smtClean="0"/>
              <a:t> </a:t>
            </a:r>
            <a:r>
              <a:rPr lang="id-ID" altLang="id-ID" sz="2000" b="1" dirty="0" smtClean="0"/>
              <a:t>Baik</a:t>
            </a:r>
            <a:r>
              <a:rPr lang="id-ID" altLang="id-ID" sz="2000" b="1" dirty="0"/>
              <a:t>.</a:t>
            </a:r>
            <a:endParaRPr lang="en-US" altLang="id-ID" sz="2000" b="1" dirty="0"/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4665663" y="101600"/>
            <a:ext cx="3487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/>
              <a:t>Rekapitulasi Hasil Kinerja</a:t>
            </a:r>
            <a:endParaRPr lang="en-US" altLang="id-ID"/>
          </a:p>
        </p:txBody>
      </p:sp>
      <p:sp>
        <p:nvSpPr>
          <p:cNvPr id="17412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fld id="{1C970440-8F19-4072-A54A-01C0097A5C8C}" type="slidenum">
              <a:rPr lang="en-US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pPr marL="342900" indent="-273050">
                <a:buClr>
                  <a:schemeClr val="accent1"/>
                </a:buClr>
                <a:buSzPct val="76000"/>
              </a:pPr>
              <a:t>23</a:t>
            </a:fld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  <p:graphicFrame>
        <p:nvGraphicFramePr>
          <p:cNvPr id="2" name="Diagram 1">
            <a:extLst/>
          </p:cNvPr>
          <p:cNvGraphicFramePr/>
          <p:nvPr/>
        </p:nvGraphicFramePr>
        <p:xfrm>
          <a:off x="1617663" y="990600"/>
          <a:ext cx="6096000" cy="271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/>
          </p:cNvPr>
          <p:cNvSpPr/>
          <p:nvPr/>
        </p:nvSpPr>
        <p:spPr>
          <a:xfrm>
            <a:off x="5919788" y="1376363"/>
            <a:ext cx="668337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93%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Rectangle 8">
            <a:extLst/>
          </p:cNvPr>
          <p:cNvSpPr/>
          <p:nvPr/>
        </p:nvSpPr>
        <p:spPr>
          <a:xfrm>
            <a:off x="2638425" y="1376363"/>
            <a:ext cx="1023938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97,31%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857232"/>
            <a:ext cx="9144001" cy="428628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/>
              <a:t>TINDAK LANJUT EVALUASI SAKIP 2016</a:t>
            </a:r>
            <a:endParaRPr lang="en-GB" sz="2000" b="1" dirty="0"/>
          </a:p>
        </p:txBody>
      </p:sp>
      <p:pic>
        <p:nvPicPr>
          <p:cNvPr id="3" name="Picture 5" descr="G:\bappeda\baru april\BLITAR AMAZ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14290"/>
            <a:ext cx="785818" cy="57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500166" y="1714488"/>
            <a:ext cx="3429024" cy="3786216"/>
            <a:chOff x="0" y="214395"/>
            <a:chExt cx="2629860" cy="19000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Rectangle 4"/>
            <p:cNvSpPr/>
            <p:nvPr/>
          </p:nvSpPr>
          <p:spPr>
            <a:xfrm>
              <a:off x="58441" y="214396"/>
              <a:ext cx="2571419" cy="1900041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u="sng" dirty="0" smtClean="0">
                  <a:solidFill>
                    <a:schemeClr val="tx1"/>
                  </a:solidFill>
                </a:rPr>
                <a:t>REKOMENDASI</a:t>
              </a:r>
            </a:p>
            <a:p>
              <a:pPr algn="ctr"/>
              <a:endParaRPr lang="en-US" u="sng" dirty="0" smtClean="0">
                <a:solidFill>
                  <a:schemeClr val="tx1"/>
                </a:solidFill>
              </a:endParaRPr>
            </a:p>
            <a:p>
              <a:pPr marL="228600" indent="-228600" algn="just">
                <a:buAutoNum type="arabicPeriod"/>
              </a:pPr>
              <a:r>
                <a:rPr lang="en-US" sz="1400" dirty="0" smtClean="0">
                  <a:solidFill>
                    <a:schemeClr val="tx1"/>
                  </a:solidFill>
                </a:rPr>
                <a:t>SKPD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harus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transparan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dengan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memastikan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unggahnya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dokumen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informasi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terkini</a:t>
              </a:r>
              <a:r>
                <a:rPr lang="en-US" sz="1400" dirty="0" smtClean="0">
                  <a:solidFill>
                    <a:schemeClr val="tx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berhak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diketahui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publik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situs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resmi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Pemkab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Blitar</a:t>
              </a:r>
              <a:endParaRPr lang="en-US" sz="1400" dirty="0" smtClean="0">
                <a:solidFill>
                  <a:schemeClr val="tx1"/>
                </a:solidFill>
              </a:endParaRPr>
            </a:p>
            <a:p>
              <a:pPr marL="228600" indent="-228600" algn="just">
                <a:buAutoNum type="arabicPeriod"/>
              </a:pPr>
              <a:r>
                <a:rPr lang="en-US" sz="1400" dirty="0" err="1" smtClean="0">
                  <a:solidFill>
                    <a:schemeClr val="tx1"/>
                  </a:solidFill>
                </a:rPr>
                <a:t>Menyusun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rencana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aksi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atas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kinerja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secara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rinci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dalam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rangka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pencapaian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kinerja</a:t>
              </a:r>
              <a:endParaRPr lang="en-US" sz="1400" dirty="0" smtClean="0">
                <a:solidFill>
                  <a:schemeClr val="tx1"/>
                </a:solidFill>
              </a:endParaRPr>
            </a:p>
            <a:p>
              <a:pPr marL="228600" indent="-228600" algn="just">
                <a:buAutoNum type="arabicPeriod"/>
              </a:pPr>
              <a:r>
                <a:rPr lang="en-US" sz="1400" dirty="0" err="1" smtClean="0">
                  <a:solidFill>
                    <a:schemeClr val="tx1"/>
                  </a:solidFill>
                </a:rPr>
                <a:t>Diterapkan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anggaran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berbasis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kinerja</a:t>
              </a:r>
              <a:endParaRPr lang="en-US" sz="1400" dirty="0" smtClean="0">
                <a:solidFill>
                  <a:schemeClr val="tx1"/>
                </a:solidFill>
              </a:endParaRPr>
            </a:p>
            <a:p>
              <a:pPr marL="228600" indent="-228600" algn="just">
                <a:buAutoNum type="arabicPeriod"/>
              </a:pPr>
              <a:r>
                <a:rPr lang="en-US" sz="1400" dirty="0" err="1" smtClean="0">
                  <a:solidFill>
                    <a:schemeClr val="tx1"/>
                  </a:solidFill>
                </a:rPr>
                <a:t>Melakukan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evaluasi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terhadap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kinerja</a:t>
              </a:r>
              <a:r>
                <a:rPr lang="en-US" sz="1400" dirty="0" smtClean="0">
                  <a:solidFill>
                    <a:schemeClr val="tx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telah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disepakati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memberikan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penghargaan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pengakuan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atas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capaian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kinerja</a:t>
              </a:r>
              <a:r>
                <a:rPr lang="en-US" sz="1400" dirty="0" smtClean="0">
                  <a:solidFill>
                    <a:schemeClr val="tx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pantas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214395"/>
              <a:ext cx="2571419" cy="15428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143504" y="1714488"/>
            <a:ext cx="3429024" cy="3786214"/>
            <a:chOff x="0" y="2014388"/>
            <a:chExt cx="2571419" cy="342902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Rectangle 7"/>
            <p:cNvSpPr/>
            <p:nvPr/>
          </p:nvSpPr>
          <p:spPr>
            <a:xfrm>
              <a:off x="0" y="2014388"/>
              <a:ext cx="2571419" cy="3429024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11405305"/>
                <a:satOff val="-22012"/>
                <a:lumOff val="-2826"/>
                <a:alphaOff val="0"/>
              </a:schemeClr>
            </a:fillRef>
            <a:effectRef idx="2">
              <a:schemeClr val="accent2">
                <a:hueOff val="11405305"/>
                <a:satOff val="-22012"/>
                <a:lumOff val="-282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u="sng" dirty="0" smtClean="0">
                  <a:solidFill>
                    <a:schemeClr val="bg1"/>
                  </a:solidFill>
                </a:rPr>
                <a:t>TINDAKLANJUT</a:t>
              </a:r>
            </a:p>
            <a:p>
              <a:pPr algn="ctr"/>
              <a:endParaRPr lang="en-US" u="sng" dirty="0" smtClean="0">
                <a:solidFill>
                  <a:schemeClr val="bg1"/>
                </a:solidFill>
              </a:endParaRPr>
            </a:p>
            <a:p>
              <a:pPr marL="266700" indent="-266700" algn="just">
                <a:buAutoNum type="arabicPeriod"/>
              </a:pPr>
              <a:r>
                <a:rPr lang="en-US" sz="1400" dirty="0" err="1" smtClean="0">
                  <a:solidFill>
                    <a:schemeClr val="bg1"/>
                  </a:solidFill>
                </a:rPr>
                <a:t>Memastikan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diunggahnya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dokumen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informasi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terkini</a:t>
              </a:r>
              <a:r>
                <a:rPr lang="en-US" sz="1400" dirty="0" smtClean="0">
                  <a:solidFill>
                    <a:schemeClr val="bg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berhak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diketahui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publik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situs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resmi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Pemkab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Blitar</a:t>
              </a:r>
              <a:endParaRPr lang="en-US" sz="1400" dirty="0" smtClean="0">
                <a:solidFill>
                  <a:schemeClr val="bg1"/>
                </a:solidFill>
              </a:endParaRPr>
            </a:p>
            <a:p>
              <a:pPr marL="266700" indent="-266700" algn="just">
                <a:buAutoNum type="arabicPeriod"/>
              </a:pPr>
              <a:r>
                <a:rPr lang="en-US" sz="1400" dirty="0" smtClean="0">
                  <a:solidFill>
                    <a:schemeClr val="bg1"/>
                  </a:solidFill>
                </a:rPr>
                <a:t>Melaksanakan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penyusunan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Rencana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Aksi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atas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kinerja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secara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rinci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rangka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pencapaian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kinerja</a:t>
              </a:r>
              <a:endParaRPr lang="en-US" sz="1400" dirty="0" smtClean="0">
                <a:solidFill>
                  <a:schemeClr val="bg1"/>
                </a:solidFill>
              </a:endParaRPr>
            </a:p>
            <a:p>
              <a:pPr marL="266700" indent="-266700" algn="just">
                <a:buAutoNum type="arabicPeriod"/>
              </a:pPr>
              <a:r>
                <a:rPr lang="en-US" sz="1400" dirty="0" smtClean="0">
                  <a:solidFill>
                    <a:schemeClr val="bg1"/>
                  </a:solidFill>
                </a:rPr>
                <a:t>Melaksanakan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penerapkan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anggaran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berbasis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kinerja</a:t>
              </a:r>
              <a:endParaRPr lang="en-US" sz="1400" dirty="0" smtClean="0">
                <a:solidFill>
                  <a:schemeClr val="bg1"/>
                </a:solidFill>
              </a:endParaRPr>
            </a:p>
            <a:p>
              <a:pPr marL="266700" indent="-266700" algn="just">
                <a:buAutoNum type="arabicPeriod"/>
              </a:pPr>
              <a:r>
                <a:rPr lang="en-US" sz="1400" dirty="0" err="1" smtClean="0">
                  <a:solidFill>
                    <a:schemeClr val="bg1"/>
                  </a:solidFill>
                </a:rPr>
                <a:t>Implementasi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pelaksanaan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evaluasi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terhadap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kinerja</a:t>
              </a:r>
              <a:r>
                <a:rPr lang="en-US" sz="1400" dirty="0" smtClean="0">
                  <a:solidFill>
                    <a:schemeClr val="bg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telah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disepakati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memberikan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penghargaan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pengakuan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atas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capaian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kinerja</a:t>
              </a:r>
              <a:r>
                <a:rPr lang="en-US" sz="1400" dirty="0" smtClean="0">
                  <a:solidFill>
                    <a:schemeClr val="bg1"/>
                  </a:solidFill>
                </a:rPr>
                <a:t> yang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pantas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2014388"/>
              <a:ext cx="2571419" cy="34290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86795595"/>
      </p:ext>
    </p:extLst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Rencana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Aksi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Pencapaian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Kinerja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</a:t>
            </a:r>
            <a:r>
              <a:rPr lang="en-US" sz="3000" b="1" dirty="0" err="1">
                <a:solidFill>
                  <a:srgbClr val="CC3399"/>
                </a:solidFill>
                <a:latin typeface="Maiandra GD" pitchFamily="34" charset="0"/>
              </a:rPr>
              <a:t>Tahun</a:t>
            </a:r>
            <a:r>
              <a:rPr lang="en-US" sz="3000" b="1" dirty="0">
                <a:solidFill>
                  <a:srgbClr val="CC3399"/>
                </a:solidFill>
                <a:latin typeface="Maiandra GD" pitchFamily="34" charset="0"/>
              </a:rPr>
              <a:t> 2017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</p:nvPr>
        </p:nvGraphicFramePr>
        <p:xfrm>
          <a:off x="457729" y="1905000"/>
          <a:ext cx="8228542" cy="37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9927487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615265" cy="469635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latin typeface="Maiandra GD" pitchFamily="34" charset="0"/>
              </a:rPr>
              <a:t>INOVASI </a:t>
            </a:r>
            <a:br>
              <a:rPr lang="en-US" sz="2800" b="1" dirty="0">
                <a:latin typeface="Maiandra GD" pitchFamily="34" charset="0"/>
              </a:rPr>
            </a:br>
            <a:r>
              <a:rPr lang="en-US" sz="2800" b="1" dirty="0" smtClean="0">
                <a:latin typeface="Maiandra GD" pitchFamily="34" charset="0"/>
              </a:rPr>
              <a:t>APLIKASI PERIJINAN (I-MOBIL)</a:t>
            </a:r>
            <a:endParaRPr lang="en-US" sz="2800" b="1" dirty="0">
              <a:latin typeface="Maiandra GD" pitchFamily="34" charset="0"/>
            </a:endParaRPr>
          </a:p>
        </p:txBody>
      </p:sp>
      <p:pic>
        <p:nvPicPr>
          <p:cNvPr id="63490" name="Picture 2" descr="G:\Foto Launching\DSCF98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85860"/>
            <a:ext cx="4187163" cy="2792000"/>
          </a:xfrm>
          <a:prstGeom prst="rect">
            <a:avLst/>
          </a:prstGeom>
          <a:noFill/>
        </p:spPr>
      </p:pic>
      <p:pic>
        <p:nvPicPr>
          <p:cNvPr id="63492" name="Picture 4" descr="G:\Foto Launching\DSCF9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4187163" cy="2792000"/>
          </a:xfrm>
          <a:prstGeom prst="rect">
            <a:avLst/>
          </a:prstGeom>
          <a:noFill/>
        </p:spPr>
      </p:pic>
      <p:pic>
        <p:nvPicPr>
          <p:cNvPr id="63491" name="Picture 3" descr="G:\Foto Launching\DSCF9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786190"/>
            <a:ext cx="6572296" cy="2839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3563411"/>
      </p:ext>
    </p:extLst>
  </p:cSld>
  <p:clrMapOvr>
    <a:masterClrMapping/>
  </p:clrMapOvr>
  <p:transition spd="med"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800365"/>
            <a:ext cx="8229600" cy="4696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 b="1" dirty="0">
                <a:latin typeface="Maiandra GD" pitchFamily="34" charset="0"/>
              </a:rPr>
              <a:t>OPTIMALISASI PENERAPAN SAKIP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435365"/>
            <a:ext cx="4040188" cy="533135"/>
          </a:xfrm>
        </p:spPr>
        <p:txBody>
          <a:bodyPr>
            <a:normAutofit/>
          </a:bodyPr>
          <a:lstStyle/>
          <a:p>
            <a:r>
              <a:rPr lang="en-US" sz="1667" dirty="0" err="1"/>
              <a:t>Langkah</a:t>
            </a:r>
            <a:r>
              <a:rPr lang="en-US" sz="1667" dirty="0"/>
              <a:t> </a:t>
            </a:r>
            <a:r>
              <a:rPr lang="en-US" sz="1667" dirty="0" err="1"/>
              <a:t>Optimalisasi</a:t>
            </a:r>
            <a:r>
              <a:rPr lang="en-US" sz="1667" dirty="0"/>
              <a:t> </a:t>
            </a:r>
            <a:r>
              <a:rPr lang="en-US" sz="1667" dirty="0" err="1"/>
              <a:t>Penerapan</a:t>
            </a:r>
            <a:r>
              <a:rPr lang="en-US" sz="1667" dirty="0"/>
              <a:t> SAKIP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3"/>
          </p:nvPr>
        </p:nvSpPr>
        <p:spPr>
          <a:xfrm>
            <a:off x="4645026" y="2578365"/>
            <a:ext cx="4041775" cy="533135"/>
          </a:xfrm>
        </p:spPr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Aksi</a:t>
            </a:r>
            <a:r>
              <a:rPr lang="en-US" dirty="0"/>
              <a:t> 2018</a:t>
            </a: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sz="quarter" idx="2"/>
          </p:nvPr>
        </p:nvGraphicFramePr>
        <p:xfrm>
          <a:off x="444500" y="1397000"/>
          <a:ext cx="4040188" cy="3581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Content Placeholder 17"/>
          <p:cNvGraphicFramePr>
            <a:graphicFrameLocks noGrp="1"/>
          </p:cNvGraphicFramePr>
          <p:nvPr>
            <p:ph sz="quarter" idx="4"/>
          </p:nvPr>
        </p:nvGraphicFramePr>
        <p:xfrm>
          <a:off x="4644761" y="2768865"/>
          <a:ext cx="4041510" cy="3581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FFFFFF"/>
                </a:solidFill>
              </a:rPr>
              <a:pPr/>
              <a:t>27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042061"/>
      </p:ext>
    </p:extLst>
  </p:cSld>
  <p:clrMapOvr>
    <a:masterClrMapping/>
  </p:clrMapOvr>
  <p:transition spd="med">
    <p:diamond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22822836"/>
              </p:ext>
            </p:extLst>
          </p:nvPr>
        </p:nvGraphicFramePr>
        <p:xfrm>
          <a:off x="243089" y="619260"/>
          <a:ext cx="8484534" cy="512005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8219"/>
                <a:gridCol w="3151415"/>
                <a:gridCol w="2269671"/>
                <a:gridCol w="2645229"/>
              </a:tblGrid>
              <a:tr h="527731"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 IKU 201</a:t>
                      </a:r>
                      <a:r>
                        <a:rPr lang="en-US" sz="1100" dirty="0" smtClean="0"/>
                        <a:t>6</a:t>
                      </a:r>
                      <a:r>
                        <a:rPr lang="id-ID" sz="1100" baseline="0" dirty="0" smtClean="0"/>
                        <a:t> (lama)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IKU</a:t>
                      </a:r>
                      <a:r>
                        <a:rPr lang="id-ID" sz="1100" baseline="0" dirty="0" smtClean="0"/>
                        <a:t> 2017 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IKU 2018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anchor="ctr"/>
                </a:tc>
              </a:tr>
              <a:tr h="792100"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1</a:t>
                      </a:r>
                      <a:endParaRPr lang="en-GB" sz="12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err="1" smtClean="0"/>
                        <a:t>Terprosesnya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permohonan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Ijin</a:t>
                      </a:r>
                      <a:r>
                        <a:rPr lang="en-GB" sz="1200" dirty="0" smtClean="0"/>
                        <a:t> Usaha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GB" sz="1200" dirty="0" err="1" smtClean="0"/>
                        <a:t>Ketepatan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waktu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penyelesaian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Ijin</a:t>
                      </a:r>
                      <a:r>
                        <a:rPr lang="en-GB" sz="1200" dirty="0" smtClean="0"/>
                        <a:t> Usaha </a:t>
                      </a:r>
                      <a:r>
                        <a:rPr lang="en-GB" sz="1200" dirty="0" err="1" smtClean="0"/>
                        <a:t>sesuai</a:t>
                      </a:r>
                      <a:r>
                        <a:rPr lang="en-GB" sz="1200" dirty="0" smtClean="0"/>
                        <a:t> SOP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pemrosesan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perijinan</a:t>
                      </a:r>
                      <a:r>
                        <a:rPr lang="en-GB" sz="1200" dirty="0" smtClean="0"/>
                        <a:t> yang </a:t>
                      </a:r>
                      <a:r>
                        <a:rPr lang="en-GB" sz="1200" dirty="0" err="1" smtClean="0"/>
                        <a:t>tepat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waktu</a:t>
                      </a:r>
                      <a:endParaRPr lang="en-GB" sz="12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dirty="0" err="1" smtClean="0"/>
                        <a:t>Prosesntase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pertumbuhan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pemrosesan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perijinan</a:t>
                      </a:r>
                      <a:r>
                        <a:rPr lang="en-GB" sz="1200" dirty="0" smtClean="0"/>
                        <a:t> yang </a:t>
                      </a:r>
                      <a:r>
                        <a:rPr lang="en-GB" sz="1200" dirty="0" err="1" smtClean="0"/>
                        <a:t>tepat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waktu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sesuai</a:t>
                      </a:r>
                      <a:r>
                        <a:rPr lang="en-GB" sz="1200" baseline="0" dirty="0" smtClean="0"/>
                        <a:t> SOP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pelayanan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perijinan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di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Kabupaten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Blitar</a:t>
                      </a:r>
                      <a:endParaRPr lang="en-GB" sz="12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dirty="0" smtClean="0"/>
                        <a:t>IKM</a:t>
                      </a:r>
                    </a:p>
                  </a:txBody>
                  <a:tcPr marL="68580" marR="68580"/>
                </a:tc>
              </a:tr>
              <a:tr h="77396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d-ID" sz="1200" dirty="0" smtClean="0"/>
                        <a:t>2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 err="1" smtClean="0"/>
                        <a:t>Terprosesnya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permohonan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Ijin</a:t>
                      </a:r>
                      <a:endParaRPr lang="en-GB" sz="1200" dirty="0" smtClean="0"/>
                    </a:p>
                    <a:p>
                      <a:pPr marL="0" indent="0">
                        <a:buFont typeface="Arial" pitchFamily="34" charset="0"/>
                        <a:buChar char="•"/>
                      </a:pPr>
                      <a:r>
                        <a:rPr lang="en-GB" sz="1200" dirty="0" err="1" smtClean="0"/>
                        <a:t>Jumlah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Ijin</a:t>
                      </a:r>
                      <a:r>
                        <a:rPr lang="en-GB" sz="1200" dirty="0" smtClean="0"/>
                        <a:t> yang </a:t>
                      </a:r>
                      <a:r>
                        <a:rPr lang="en-GB" sz="1200" dirty="0" err="1" smtClean="0"/>
                        <a:t>melalui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proses</a:t>
                      </a:r>
                      <a:r>
                        <a:rPr lang="en-GB" sz="1200" dirty="0" smtClean="0"/>
                        <a:t> survey/</a:t>
                      </a:r>
                      <a:r>
                        <a:rPr lang="en-GB" sz="1200" dirty="0" err="1" smtClean="0"/>
                        <a:t>peninjauan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lokasi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realisasi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investasi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di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Kabupaten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Blitar</a:t>
                      </a:r>
                      <a:endParaRPr lang="en-GB" sz="1200" baseline="0" dirty="0" smtClean="0"/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GB" sz="1200" baseline="0" dirty="0" err="1" smtClean="0"/>
                        <a:t>Prosesntase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pertumbuhan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realisasi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investasi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di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Kabupaten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Blitar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pemrosesan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perijinan</a:t>
                      </a:r>
                      <a:r>
                        <a:rPr lang="en-GB" sz="1200" dirty="0" smtClean="0"/>
                        <a:t> yang </a:t>
                      </a:r>
                      <a:r>
                        <a:rPr lang="en-GB" sz="1200" dirty="0" err="1" smtClean="0"/>
                        <a:t>tepat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waktu</a:t>
                      </a:r>
                      <a:endParaRPr lang="en-GB" sz="12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dirty="0" err="1" smtClean="0"/>
                        <a:t>Prosesntase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pertumbuhan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pemrosesan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perijinan</a:t>
                      </a:r>
                      <a:r>
                        <a:rPr lang="en-GB" sz="1200" dirty="0" smtClean="0"/>
                        <a:t> yang </a:t>
                      </a:r>
                      <a:r>
                        <a:rPr lang="en-GB" sz="1200" dirty="0" err="1" smtClean="0"/>
                        <a:t>tepat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waktu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sesuai</a:t>
                      </a:r>
                      <a:r>
                        <a:rPr lang="en-GB" sz="1200" baseline="0" dirty="0" smtClean="0"/>
                        <a:t> SOP</a:t>
                      </a:r>
                      <a:endParaRPr lang="en-GB" sz="1200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endParaRPr lang="en-GB" sz="1200" dirty="0" smtClean="0"/>
                    </a:p>
                  </a:txBody>
                  <a:tcPr marL="68580" marR="68580"/>
                </a:tc>
              </a:tr>
              <a:tr h="151783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d-ID" sz="1200" dirty="0" smtClean="0"/>
                        <a:t>3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permohonan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Ijin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Prinsip</a:t>
                      </a:r>
                      <a:r>
                        <a:rPr lang="en-GB" sz="1200" baseline="0" dirty="0" smtClean="0"/>
                        <a:t> (</a:t>
                      </a:r>
                      <a:r>
                        <a:rPr lang="en-GB" sz="1200" baseline="0" dirty="0" err="1" smtClean="0"/>
                        <a:t>Penanaman</a:t>
                      </a:r>
                      <a:r>
                        <a:rPr lang="en-GB" sz="1200" baseline="0" dirty="0" smtClean="0"/>
                        <a:t> Modal)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baseline="0" dirty="0" err="1" smtClean="0"/>
                        <a:t>Prosentase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pertumbuhan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Ijin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Prinsip</a:t>
                      </a:r>
                      <a:r>
                        <a:rPr lang="en-GB" sz="1200" baseline="0" dirty="0" smtClean="0"/>
                        <a:t> (</a:t>
                      </a:r>
                      <a:r>
                        <a:rPr lang="en-GB" sz="1200" baseline="0" dirty="0" err="1" smtClean="0"/>
                        <a:t>Penanaman</a:t>
                      </a:r>
                      <a:r>
                        <a:rPr lang="en-GB" sz="1200" baseline="0" dirty="0" smtClean="0"/>
                        <a:t> Modal)</a:t>
                      </a: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Meningkatnya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Investasi</a:t>
                      </a:r>
                      <a:endParaRPr lang="en-GB" sz="12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dirty="0" err="1" smtClean="0"/>
                        <a:t>Pertumbuhan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realisasi</a:t>
                      </a:r>
                      <a:r>
                        <a:rPr lang="en-GB" sz="1200" dirty="0" smtClean="0"/>
                        <a:t>/</a:t>
                      </a:r>
                      <a:r>
                        <a:rPr lang="en-GB" sz="1200" dirty="0" err="1" smtClean="0"/>
                        <a:t>investasi</a:t>
                      </a:r>
                      <a:endParaRPr lang="en-GB" sz="12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200" dirty="0" err="1" smtClean="0"/>
                        <a:t>Pertumbuhan</a:t>
                      </a:r>
                      <a:r>
                        <a:rPr lang="en-GB" sz="1200" dirty="0" smtClean="0"/>
                        <a:t> investor</a:t>
                      </a:r>
                    </a:p>
                  </a:txBody>
                  <a:tcPr marL="68580" marR="68580"/>
                </a:tc>
              </a:tr>
              <a:tr h="106281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200" dirty="0" smtClean="0"/>
                    </a:p>
                  </a:txBody>
                  <a:tcPr marL="68580" marR="68580"/>
                </a:tc>
              </a:tr>
            </a:tbl>
          </a:graphicData>
        </a:graphic>
      </p:graphicFrame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563150" y="111881"/>
            <a:ext cx="7726344" cy="264171"/>
            <a:chOff x="761587" y="829853"/>
            <a:chExt cx="7726344" cy="263816"/>
          </a:xfrm>
        </p:grpSpPr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761587" y="904743"/>
              <a:ext cx="7611731" cy="188926"/>
              <a:chOff x="3210236" y="304800"/>
              <a:chExt cx="2780068" cy="457200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210236" y="304800"/>
                <a:ext cx="2780068" cy="4572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sz="36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1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 charset="0"/>
                  </a:rPr>
                  <a:t>Rencana 2017 dan 2018</a:t>
                </a:r>
                <a:endParaRPr lang="en-US" sz="36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210236" y="304800"/>
                <a:ext cx="2780068" cy="2286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tint val="66000"/>
                      <a:satMod val="160000"/>
                      <a:alpha val="0"/>
                    </a:srgbClr>
                  </a:gs>
                  <a:gs pos="100000">
                    <a:srgbClr val="C00000">
                      <a:tint val="44500"/>
                      <a:satMod val="160000"/>
                      <a:alpha val="65000"/>
                    </a:srgbClr>
                  </a:gs>
                  <a:gs pos="100000">
                    <a:srgbClr val="C00000">
                      <a:tint val="23500"/>
                      <a:satMod val="160000"/>
                      <a:alpha val="76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600" b="1" spc="50" dirty="0">
                  <a:ln w="11430"/>
                  <a:solidFill>
                    <a:schemeClr val="tx1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8255596" y="829853"/>
              <a:ext cx="232335" cy="169706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  <a:alpha val="0"/>
                  </a:srgbClr>
                </a:gs>
                <a:gs pos="100000">
                  <a:srgbClr val="C00000">
                    <a:tint val="44500"/>
                    <a:satMod val="160000"/>
                    <a:alpha val="74000"/>
                  </a:srgbClr>
                </a:gs>
                <a:gs pos="100000">
                  <a:srgbClr val="C00000">
                    <a:tint val="23500"/>
                    <a:satMod val="160000"/>
                    <a:alpha val="68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9" name="Picture 5" descr="G:\bappeda\baru april\BLITAR AMAZ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" y="6167158"/>
            <a:ext cx="1040462" cy="58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64944"/>
      </p:ext>
    </p:extLst>
  </p:cSld>
  <p:clrMapOvr>
    <a:masterClrMapping/>
  </p:clrMapOvr>
  <p:transition spd="med" advClick="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 idx="4294967295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endParaRPr lang="id-ID" altLang="id-ID" smtClean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228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id-ID" altLang="en-US" smtClean="0"/>
              <a:t>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651273"/>
              </p:ext>
            </p:extLst>
          </p:nvPr>
        </p:nvGraphicFramePr>
        <p:xfrm>
          <a:off x="214313" y="803275"/>
          <a:ext cx="8715375" cy="554196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357313"/>
                <a:gridCol w="428625"/>
                <a:gridCol w="4929187"/>
                <a:gridCol w="2000250"/>
              </a:tblGrid>
              <a:tr h="393020"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1400" u="none" strike="noStrike" dirty="0"/>
                        <a:t> 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/>
                        <a:t>RENCANA KERJA DAN </a:t>
                      </a:r>
                      <a:r>
                        <a:rPr lang="fi-FI" sz="1400" u="none" strike="noStrike" dirty="0" smtClean="0"/>
                        <a:t>ANGGARAN</a:t>
                      </a:r>
                      <a:endParaRPr lang="fi-FI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/>
                        <a:t>FORMULIR</a:t>
                      </a:r>
                      <a:br>
                        <a:rPr lang="id-ID" sz="1400" u="none" strike="noStrike" dirty="0"/>
                      </a:br>
                      <a:r>
                        <a:rPr lang="id-ID" sz="1400" u="none" strike="noStrike" dirty="0"/>
                        <a:t>RKAP</a:t>
                      </a:r>
                      <a:br>
                        <a:rPr lang="id-ID" sz="1400" u="none" strike="noStrike" dirty="0"/>
                      </a:br>
                      <a:r>
                        <a:rPr lang="id-ID" sz="1400" u="none" strike="noStrike" dirty="0"/>
                        <a:t>SKPD 2.2.1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39302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 smtClean="0"/>
                        <a:t>Tahun 2018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29678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/>
                        <a:t> 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/>
                        <a:t> 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/>
                        <a:t> 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/>
                        <a:t> 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3592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Urusan 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Urusan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Wajib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Perencanaan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Pembangunan</a:t>
                      </a:r>
                      <a:endParaRPr lang="id-ID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/>
                        <a:t> </a:t>
                      </a:r>
                      <a:endParaRPr lang="id-ID" sz="12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3592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Organisasi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 smtClean="0"/>
                        <a:t>Dinas</a:t>
                      </a:r>
                      <a:r>
                        <a:rPr lang="en-US" sz="1200" u="none" strike="noStrike" dirty="0" smtClean="0"/>
                        <a:t> </a:t>
                      </a:r>
                      <a:r>
                        <a:rPr lang="en-US" sz="1200" u="none" strike="noStrike" dirty="0" err="1" smtClean="0"/>
                        <a:t>Penanaman</a:t>
                      </a:r>
                      <a:r>
                        <a:rPr lang="en-US" sz="1200" u="none" strike="noStrike" dirty="0" smtClean="0"/>
                        <a:t> Modal</a:t>
                      </a:r>
                      <a:r>
                        <a:rPr lang="en-US" sz="1200" u="none" strike="noStrike" baseline="0" dirty="0" smtClean="0"/>
                        <a:t> </a:t>
                      </a:r>
                      <a:r>
                        <a:rPr lang="en-US" sz="1200" u="none" strike="noStrike" baseline="0" dirty="0" err="1" smtClean="0"/>
                        <a:t>dan</a:t>
                      </a:r>
                      <a:r>
                        <a:rPr lang="en-US" sz="1200" u="none" strike="noStrike" baseline="0" dirty="0" smtClean="0"/>
                        <a:t> </a:t>
                      </a:r>
                      <a:r>
                        <a:rPr lang="en-US" sz="1200" u="none" strike="noStrike" baseline="0" dirty="0" err="1" smtClean="0"/>
                        <a:t>Pelayanan</a:t>
                      </a:r>
                      <a:r>
                        <a:rPr lang="en-US" sz="1200" u="none" strike="noStrike" baseline="0" dirty="0" smtClean="0"/>
                        <a:t> </a:t>
                      </a:r>
                      <a:r>
                        <a:rPr lang="en-US" sz="1200" u="none" strike="noStrike" baseline="0" dirty="0" err="1" smtClean="0"/>
                        <a:t>Terpadu</a:t>
                      </a:r>
                      <a:r>
                        <a:rPr lang="en-US" sz="1200" u="none" strike="noStrike" baseline="0" dirty="0" smtClean="0"/>
                        <a:t> </a:t>
                      </a:r>
                      <a:r>
                        <a:rPr lang="en-US" sz="1200" u="none" strike="noStrike" baseline="0" dirty="0" err="1" smtClean="0"/>
                        <a:t>Satu</a:t>
                      </a:r>
                      <a:r>
                        <a:rPr lang="en-US" sz="1200" u="none" strike="noStrike" baseline="0" dirty="0" smtClean="0"/>
                        <a:t> </a:t>
                      </a:r>
                      <a:r>
                        <a:rPr lang="en-US" sz="1200" u="none" strike="noStrike" baseline="0" dirty="0" err="1" smtClean="0"/>
                        <a:t>Pintu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63483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Program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200" kern="1200" dirty="0" smtClean="0">
                          <a:effectLst/>
                        </a:rPr>
                        <a:t>Program </a:t>
                      </a:r>
                      <a:r>
                        <a:rPr lang="en-US" sz="1200" kern="1200" dirty="0" err="1" smtClean="0">
                          <a:effectLst/>
                        </a:rPr>
                        <a:t>Peningkatan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Promosi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dan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Sistem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Informasi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592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Kegiatan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kern="1200" dirty="0" err="1" smtClean="0">
                          <a:effectLst/>
                        </a:rPr>
                        <a:t>Fasilitasi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Pelaksanaan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Promosi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Investasi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393734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Waktu Pelaksanaan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01 Januari </a:t>
                      </a:r>
                      <a:r>
                        <a:rPr lang="id-ID" sz="1200" u="none" strike="noStrike" dirty="0" smtClean="0"/>
                        <a:t>2018 </a:t>
                      </a:r>
                      <a:r>
                        <a:rPr lang="id-ID" sz="1200" u="none" strike="noStrike" dirty="0"/>
                        <a:t>- 31 Desember </a:t>
                      </a:r>
                      <a:r>
                        <a:rPr lang="id-ID" sz="1200" u="none" strike="noStrike" dirty="0" smtClean="0"/>
                        <a:t>2018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27646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Lokasi Kegiatan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: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Kabupaten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Blitar</a:t>
                      </a:r>
                      <a:endParaRPr lang="id-ID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3592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Sumber Dana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/>
                        <a:t>:</a:t>
                      </a:r>
                      <a:endParaRPr lang="id-ID" sz="12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 smtClean="0"/>
                        <a:t>APBD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25315"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Jumlah Thn </a:t>
                      </a:r>
                      <a:r>
                        <a:rPr lang="id-ID" sz="1200" u="none" strike="noStrike" dirty="0" smtClean="0"/>
                        <a:t>2018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/>
                        <a:t>:</a:t>
                      </a:r>
                      <a:endParaRPr lang="id-ID" sz="12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 smtClean="0"/>
                        <a:t> Rp. </a:t>
                      </a:r>
                      <a:r>
                        <a:rPr lang="en-US" sz="1200" u="none" strike="noStrike" dirty="0" smtClean="0"/>
                        <a:t>200.000.000,-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u="none" strike="noStrike" dirty="0"/>
                        <a:t> </a:t>
                      </a:r>
                      <a:endParaRPr lang="id-ID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29678"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/>
                        <a:t> 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/>
                        <a:t> 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/>
                        <a:t> 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/>
                        <a:t> 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3592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 smtClean="0"/>
                        <a:t>Indikator </a:t>
                      </a:r>
                      <a:r>
                        <a:rPr lang="id-ID" sz="1400" u="none" strike="noStrike" dirty="0"/>
                        <a:t>&amp; Tolak Ukur Kinerja Belanja Langsung 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59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/>
                        <a:t>Indikator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/>
                        <a:t>Tolak Ukur Kinerja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u="none" strike="noStrike" dirty="0"/>
                        <a:t>Target Kinerja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45305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/>
                        <a:t>Capaian Program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400" u="none" strike="noStrike" dirty="0" smtClean="0"/>
                        <a:t>Prosentase Pameran dan Promosi Investasi</a:t>
                      </a:r>
                      <a:endParaRPr lang="fi-FI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66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/>
                        <a:t>8</a:t>
                      </a:r>
                      <a:r>
                        <a:rPr lang="id-ID" sz="1400" u="none" strike="noStrike" dirty="0" smtClean="0"/>
                        <a:t>0%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31876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/>
                        <a:t>Masukan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/>
                        <a:t>Jumlah Dana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66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 smtClean="0"/>
                        <a:t>    Rp. </a:t>
                      </a:r>
                      <a:r>
                        <a:rPr lang="en-US" sz="1400" u="none" strike="noStrike" dirty="0" smtClean="0"/>
                        <a:t>200.000.000,-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660" marR="0" marT="0" marB="0" anchor="ctr"/>
                </a:tc>
              </a:tr>
              <a:tr h="47192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/>
                        <a:t>Keluaran</a:t>
                      </a:r>
                      <a:endParaRPr lang="id-ID" sz="1400" b="1" i="0" u="none" strike="noStrike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fi-FI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Pelaksanaan</a:t>
                      </a:r>
                      <a:r>
                        <a:rPr lang="fi-FI" sz="14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Pemeran Investasi Lokal, Regional, dan Nasional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660" marR="0" marT="0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en-US" sz="14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Jumlah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Pameran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dan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Promosi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Investasi</a:t>
                      </a:r>
                      <a:endParaRPr lang="id-ID" sz="14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527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1400" u="none" strike="noStrike" dirty="0"/>
                        <a:t>Hasil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 err="1" smtClean="0"/>
                        <a:t>Keikutsertaan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dalam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Pameran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Investasi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Lokal</a:t>
                      </a:r>
                      <a:r>
                        <a:rPr lang="en-GB" sz="1400" dirty="0" smtClean="0"/>
                        <a:t>, Regional, </a:t>
                      </a:r>
                      <a:r>
                        <a:rPr lang="en-GB" sz="1400" dirty="0" err="1" smtClean="0"/>
                        <a:t>dan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Nasional</a:t>
                      </a:r>
                      <a:endParaRPr lang="en-GB" sz="1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66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/>
                        <a:t>1 </a:t>
                      </a:r>
                      <a:r>
                        <a:rPr lang="en-US" sz="1400" u="none" strike="noStrike" dirty="0" err="1" smtClean="0"/>
                        <a:t>paket</a:t>
                      </a:r>
                      <a:r>
                        <a:rPr lang="en-US" sz="1400" u="none" strike="noStrike" dirty="0" smtClean="0"/>
                        <a:t> </a:t>
                      </a:r>
                      <a:r>
                        <a:rPr lang="en-US" sz="1400" u="none" strike="noStrike" dirty="0" err="1" smtClean="0"/>
                        <a:t>pameran</a:t>
                      </a:r>
                      <a:r>
                        <a:rPr lang="en-US" sz="1400" u="none" strike="noStrike" dirty="0" smtClean="0"/>
                        <a:t> </a:t>
                      </a:r>
                      <a:r>
                        <a:rPr lang="en-US" sz="1400" u="none" strike="noStrike" dirty="0" err="1" smtClean="0"/>
                        <a:t>dan</a:t>
                      </a:r>
                      <a:r>
                        <a:rPr lang="en-US" sz="1400" u="none" strike="noStrike" dirty="0" smtClean="0"/>
                        <a:t> 1 </a:t>
                      </a:r>
                      <a:r>
                        <a:rPr lang="en-US" sz="1400" u="none" strike="noStrike" dirty="0" err="1" smtClean="0"/>
                        <a:t>paket</a:t>
                      </a:r>
                      <a:r>
                        <a:rPr lang="en-US" sz="1400" u="none" strike="noStrike" dirty="0" smtClean="0"/>
                        <a:t> </a:t>
                      </a:r>
                      <a:r>
                        <a:rPr lang="en-US" sz="1400" u="none" strike="noStrike" dirty="0" err="1" smtClean="0"/>
                        <a:t>promosi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0505" name="Slide Number Placeholder 3"/>
          <p:cNvSpPr txBox="1">
            <a:spLocks/>
          </p:cNvSpPr>
          <p:nvPr/>
        </p:nvSpPr>
        <p:spPr bwMode="auto">
          <a:xfrm>
            <a:off x="4602164" y="6307140"/>
            <a:ext cx="6524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id-ID" altLang="id-ID" sz="2000" b="1">
              <a:solidFill>
                <a:srgbClr val="002060"/>
              </a:solidFill>
              <a:latin typeface="Gill Sans MT" pitchFamily="34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71500" y="195263"/>
            <a:ext cx="8001000" cy="328612"/>
            <a:chOff x="533400" y="814830"/>
            <a:chExt cx="8001000" cy="328170"/>
          </a:xfrm>
        </p:grpSpPr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761587" y="904742"/>
              <a:ext cx="7611731" cy="188925"/>
              <a:chOff x="3210236" y="304800"/>
              <a:chExt cx="2780068" cy="45720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3210236" y="304800"/>
                <a:ext cx="2780068" cy="4572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sz="36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 charset="0"/>
                  </a:rPr>
                  <a:t>Contoh RKA 2018</a:t>
                </a:r>
                <a:endParaRPr lang="en-US" sz="36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210236" y="304800"/>
                <a:ext cx="2780068" cy="2286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tint val="66000"/>
                      <a:satMod val="160000"/>
                      <a:alpha val="0"/>
                    </a:srgbClr>
                  </a:gs>
                  <a:gs pos="100000">
                    <a:srgbClr val="C00000">
                      <a:tint val="44500"/>
                      <a:satMod val="160000"/>
                      <a:alpha val="65000"/>
                    </a:srgbClr>
                  </a:gs>
                  <a:gs pos="100000">
                    <a:srgbClr val="C00000">
                      <a:tint val="23500"/>
                      <a:satMod val="160000"/>
                      <a:alpha val="76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533400" y="814830"/>
              <a:ext cx="317189" cy="319208"/>
              <a:chOff x="2438400" y="211392"/>
              <a:chExt cx="771836" cy="776748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2438400" y="211392"/>
                <a:ext cx="771836" cy="776748"/>
              </a:xfrm>
              <a:prstGeom prst="ellipse">
                <a:avLst/>
              </a:prstGeom>
              <a:solidFill>
                <a:srgbClr val="C00000"/>
              </a:solidFill>
              <a:ln/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531808" y="226140"/>
                <a:ext cx="565356" cy="412956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>
                      <a:tint val="66000"/>
                      <a:satMod val="160000"/>
                      <a:alpha val="0"/>
                    </a:srgbClr>
                  </a:gs>
                  <a:gs pos="100000">
                    <a:srgbClr val="C00000">
                      <a:tint val="44500"/>
                      <a:satMod val="160000"/>
                      <a:alpha val="74000"/>
                    </a:srgbClr>
                  </a:gs>
                  <a:gs pos="100000">
                    <a:srgbClr val="C00000">
                      <a:tint val="23500"/>
                      <a:satMod val="160000"/>
                      <a:alpha val="68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217211" y="823792"/>
              <a:ext cx="317189" cy="319208"/>
              <a:chOff x="2438400" y="211392"/>
              <a:chExt cx="771836" cy="776748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2438400" y="211392"/>
                <a:ext cx="771836" cy="776748"/>
              </a:xfrm>
              <a:prstGeom prst="ellipse">
                <a:avLst/>
              </a:prstGeom>
              <a:solidFill>
                <a:srgbClr val="C00000"/>
              </a:solidFill>
              <a:ln/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531808" y="226140"/>
                <a:ext cx="565356" cy="412956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>
                      <a:tint val="66000"/>
                      <a:satMod val="160000"/>
                      <a:alpha val="0"/>
                    </a:srgbClr>
                  </a:gs>
                  <a:gs pos="100000">
                    <a:srgbClr val="C00000">
                      <a:tint val="44500"/>
                      <a:satMod val="160000"/>
                      <a:alpha val="74000"/>
                    </a:srgbClr>
                  </a:gs>
                  <a:gs pos="100000">
                    <a:srgbClr val="C00000">
                      <a:tint val="23500"/>
                      <a:satMod val="160000"/>
                      <a:alpha val="68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6" name="Cloud Callout 15"/>
          <p:cNvSpPr/>
          <p:nvPr/>
        </p:nvSpPr>
        <p:spPr>
          <a:xfrm rot="639115">
            <a:off x="4575571" y="3074777"/>
            <a:ext cx="2447925" cy="1039812"/>
          </a:xfrm>
          <a:prstGeom prst="cloudCallout">
            <a:avLst>
              <a:gd name="adj1" fmla="val -7804"/>
              <a:gd name="adj2" fmla="val 13906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err="1">
                <a:solidFill>
                  <a:srgbClr val="002060"/>
                </a:solidFill>
              </a:rPr>
              <a:t>Indikator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Kegiatan</a:t>
            </a:r>
            <a:r>
              <a:rPr lang="en-US" sz="1400" b="1" dirty="0">
                <a:solidFill>
                  <a:srgbClr val="002060"/>
                </a:solidFill>
              </a:rPr>
              <a:t> (</a:t>
            </a:r>
            <a:r>
              <a:rPr lang="en-US" sz="1400" b="1" dirty="0" err="1">
                <a:solidFill>
                  <a:srgbClr val="002060"/>
                </a:solidFill>
              </a:rPr>
              <a:t>Keluaran</a:t>
            </a:r>
            <a:r>
              <a:rPr lang="id-ID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/Output)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214282" y="3857628"/>
            <a:ext cx="1944688" cy="733425"/>
          </a:xfrm>
          <a:prstGeom prst="cloudCallout">
            <a:avLst>
              <a:gd name="adj1" fmla="val 19636"/>
              <a:gd name="adj2" fmla="val 75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1600" b="1" dirty="0">
                <a:solidFill>
                  <a:srgbClr val="002060"/>
                </a:solidFill>
              </a:rPr>
              <a:t>Indikator Program</a:t>
            </a:r>
          </a:p>
        </p:txBody>
      </p:sp>
      <p:sp>
        <p:nvSpPr>
          <p:cNvPr id="18" name="Cloud Callout 17"/>
          <p:cNvSpPr/>
          <p:nvPr/>
        </p:nvSpPr>
        <p:spPr>
          <a:xfrm rot="998008">
            <a:off x="5448709" y="4508209"/>
            <a:ext cx="1679497" cy="880562"/>
          </a:xfrm>
          <a:prstGeom prst="cloudCallout">
            <a:avLst>
              <a:gd name="adj1" fmla="val -66320"/>
              <a:gd name="adj2" fmla="val 95885"/>
            </a:avLst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1400" b="1" dirty="0">
                <a:solidFill>
                  <a:srgbClr val="002060"/>
                </a:solidFill>
              </a:rPr>
              <a:t>Indikator (Sasaran /Hasil)</a:t>
            </a:r>
          </a:p>
        </p:txBody>
      </p:sp>
      <p:pic>
        <p:nvPicPr>
          <p:cNvPr id="19" name="Picture 5" descr="G:\bappeda\baru april\BLITAR AMAZ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" y="6207830"/>
            <a:ext cx="1159809" cy="65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936934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/>
          </p:cNvPr>
          <p:cNvGraphicFramePr/>
          <p:nvPr/>
        </p:nvGraphicFramePr>
        <p:xfrm>
          <a:off x="928662" y="1371600"/>
          <a:ext cx="7191404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44" name="TextBox 6">
            <a:extLst/>
          </p:cNvPr>
          <p:cNvSpPr txBox="1">
            <a:spLocks noChangeArrowheads="1"/>
          </p:cNvSpPr>
          <p:nvPr/>
        </p:nvSpPr>
        <p:spPr bwMode="auto">
          <a:xfrm>
            <a:off x="392113" y="711200"/>
            <a:ext cx="7989887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Peraturan Bupati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Blitar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Nomor 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5 Tahun 20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16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 tentang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Kedudukan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Susunan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Uraian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Tugas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Fungsi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serta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Tata Kerja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Dinas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Penanaman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 Modal </a:t>
            </a:r>
            <a:r>
              <a:rPr lang="en-US" sz="1400" i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id-ID" sz="1400" i="1" dirty="0">
                <a:solidFill>
                  <a:schemeClr val="accent2">
                    <a:lumMod val="50000"/>
                  </a:schemeClr>
                </a:solidFill>
              </a:rPr>
              <a:t> Pelayanan Terpadu Satu Pintu</a:t>
            </a: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4665663" y="76200"/>
            <a:ext cx="3487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id-ID" altLang="id-ID"/>
              <a:t>Tugas dan Fungsi</a:t>
            </a:r>
            <a:endParaRPr lang="en-US" altLang="id-ID"/>
          </a:p>
        </p:txBody>
      </p:sp>
      <p:sp>
        <p:nvSpPr>
          <p:cNvPr id="9221" name="Slide Number Placeholder 3"/>
          <p:cNvSpPr txBox="1">
            <a:spLocks/>
          </p:cNvSpPr>
          <p:nvPr/>
        </p:nvSpPr>
        <p:spPr bwMode="auto">
          <a:xfrm rot="5400000">
            <a:off x="8401050" y="6092825"/>
            <a:ext cx="968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buClr>
                <a:schemeClr val="accent1"/>
              </a:buClr>
              <a:buSzPct val="76000"/>
            </a:pPr>
            <a:r>
              <a:rPr lang="id-ID" altLang="id-ID">
                <a:solidFill>
                  <a:srgbClr val="000000"/>
                </a:solidFill>
                <a:latin typeface="Cambria" pitchFamily="18" charset="0"/>
                <a:ea typeface="MS PGothic" pitchFamily="34" charset="-128"/>
              </a:rPr>
              <a:t>2</a:t>
            </a:r>
            <a:endParaRPr lang="en-US" altLang="id-ID">
              <a:solidFill>
                <a:srgbClr val="000000"/>
              </a:solidFill>
              <a:latin typeface="Cambria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918" y="142852"/>
            <a:ext cx="6357982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UPLOAD WEBSITE</a:t>
            </a:r>
            <a:endParaRPr lang="en-US" dirty="0"/>
          </a:p>
        </p:txBody>
      </p:sp>
      <p:pic>
        <p:nvPicPr>
          <p:cNvPr id="60418" name="Picture 2" descr="\\Sekretariat-2\d\New folder\hal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4214842" cy="4429156"/>
          </a:xfrm>
          <a:prstGeom prst="rect">
            <a:avLst/>
          </a:prstGeom>
          <a:noFill/>
        </p:spPr>
      </p:pic>
      <p:pic>
        <p:nvPicPr>
          <p:cNvPr id="61442" name="Picture 2" descr="C:\Users\USER\Downloads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428736"/>
            <a:ext cx="4351346" cy="4548596"/>
          </a:xfrm>
          <a:prstGeom prst="rect">
            <a:avLst/>
          </a:prstGeom>
          <a:noFill/>
        </p:spPr>
      </p:pic>
      <p:pic>
        <p:nvPicPr>
          <p:cNvPr id="61443" name="Picture 3" descr="C:\Users\USER\Downloads\Untitled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928774"/>
            <a:ext cx="3857652" cy="45720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609600" y="744538"/>
            <a:ext cx="8059738" cy="4867275"/>
          </a:xfrm>
          <a:prstGeom prst="rect">
            <a:avLst/>
          </a:prstGeom>
          <a:solidFill>
            <a:srgbClr val="FFFF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GB" altLang="id-ID">
              <a:latin typeface="Arial" charset="0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1430338" y="3178175"/>
            <a:ext cx="827087" cy="611188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2506663" y="3178175"/>
            <a:ext cx="827087" cy="611188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4635500" y="3178175"/>
            <a:ext cx="827088" cy="611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5703888" y="3178175"/>
            <a:ext cx="827087" cy="61118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6772275" y="3178175"/>
            <a:ext cx="827088" cy="611188"/>
          </a:xfrm>
          <a:prstGeom prst="rect">
            <a:avLst/>
          </a:prstGeom>
          <a:solidFill>
            <a:schemeClr val="hlink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3567113" y="3178175"/>
            <a:ext cx="827087" cy="611188"/>
          </a:xfrm>
          <a:prstGeom prst="rect">
            <a:avLst/>
          </a:prstGeom>
          <a:solidFill>
            <a:schemeClr val="tx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 altLang="id-ID">
              <a:latin typeface="Arial" charset="0"/>
            </a:endParaRPr>
          </a:p>
        </p:txBody>
      </p:sp>
      <p:sp>
        <p:nvSpPr>
          <p:cNvPr id="19465" name="Text Box 14"/>
          <p:cNvSpPr txBox="1">
            <a:spLocks noChangeArrowheads="1"/>
          </p:cNvSpPr>
          <p:nvPr/>
        </p:nvSpPr>
        <p:spPr bwMode="auto">
          <a:xfrm>
            <a:off x="1104900" y="3976688"/>
            <a:ext cx="648017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GB" altLang="id-ID" sz="6000">
                <a:solidFill>
                  <a:srgbClr val="000000"/>
                </a:solidFill>
                <a:latin typeface="AR HERMANN" pitchFamily="2" charset="0"/>
              </a:rPr>
              <a:t>TERIMA KASIH</a:t>
            </a:r>
            <a:endParaRPr lang="en-US" altLang="id-ID" sz="6000">
              <a:solidFill>
                <a:srgbClr val="000000"/>
              </a:solidFill>
              <a:latin typeface="AR HERMANN" pitchFamily="2" charset="0"/>
            </a:endParaRPr>
          </a:p>
        </p:txBody>
      </p:sp>
    </p:spTree>
  </p:cSld>
  <p:clrMapOvr>
    <a:masterClrMapping/>
  </p:clrMapOvr>
  <p:transition spd="slow"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56"/>
          <p:cNvSpPr txBox="1">
            <a:spLocks noChangeArrowheads="1"/>
          </p:cNvSpPr>
          <p:nvPr/>
        </p:nvSpPr>
        <p:spPr bwMode="auto">
          <a:xfrm>
            <a:off x="428596" y="429978"/>
            <a:ext cx="8286808" cy="6392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4395" tIns="42198" rIns="84395" bIns="4219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STRUKTUR ORGANISASI</a:t>
            </a:r>
            <a:endParaRPr lang="id-ID" sz="1200" spc="46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Rounded MT Bold" pitchFamily="34" charset="0"/>
            </a:endParaRPr>
          </a:p>
          <a:p>
            <a:pPr algn="ctr" eaLnBrk="1" hangingPunct="1">
              <a:defRPr/>
            </a:pP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DINAS PENANAMAN MODAL DAN PELAYANAN TERPADU SATU PINTU KABUPATEN BLITAR</a:t>
            </a:r>
            <a:endParaRPr lang="id-ID" sz="1200" u="sng" spc="46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Rounded MT Bold" pitchFamily="34" charset="0"/>
            </a:endParaRPr>
          </a:p>
          <a:p>
            <a:pPr algn="ctr" eaLnBrk="1" hangingPunct="1">
              <a:defRPr/>
            </a:pPr>
            <a:r>
              <a:rPr lang="en-US" sz="1200" spc="46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Peraturan</a:t>
            </a: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 </a:t>
            </a:r>
            <a:r>
              <a:rPr lang="en-US" sz="1200" spc="46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Bupati</a:t>
            </a: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  </a:t>
            </a:r>
            <a:r>
              <a:rPr lang="en-US" sz="1200" spc="46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Blitar</a:t>
            </a: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 </a:t>
            </a:r>
            <a:r>
              <a:rPr lang="en-US" sz="1200" spc="46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Nomor</a:t>
            </a: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 65 </a:t>
            </a:r>
            <a:r>
              <a:rPr lang="en-US" sz="1200" spc="46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Tahun</a:t>
            </a:r>
            <a:r>
              <a:rPr lang="en-US" sz="1200" spc="46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</a:rPr>
              <a:t> 2016 </a:t>
            </a: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928662" y="4143380"/>
            <a:ext cx="1352676" cy="646074"/>
          </a:xfrm>
          <a:prstGeom prst="rect">
            <a:avLst/>
          </a:prstGeom>
          <a:solidFill>
            <a:srgbClr val="99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PENGEMBANGAN PENANAMAN MODAL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60" name="Rectangle 30"/>
          <p:cNvSpPr>
            <a:spLocks noChangeArrowheads="1"/>
          </p:cNvSpPr>
          <p:nvPr/>
        </p:nvSpPr>
        <p:spPr bwMode="auto">
          <a:xfrm>
            <a:off x="928662" y="4857760"/>
            <a:ext cx="1352676" cy="646074"/>
          </a:xfrm>
          <a:prstGeom prst="rect">
            <a:avLst/>
          </a:prstGeom>
          <a:solidFill>
            <a:srgbClr val="99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PENGENDALIAN PENANAMAN MODAL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61" name="Rectangle 30"/>
          <p:cNvSpPr>
            <a:spLocks noChangeArrowheads="1"/>
          </p:cNvSpPr>
          <p:nvPr/>
        </p:nvSpPr>
        <p:spPr bwMode="auto">
          <a:xfrm>
            <a:off x="928662" y="5572140"/>
            <a:ext cx="1352676" cy="646074"/>
          </a:xfrm>
          <a:prstGeom prst="rect">
            <a:avLst/>
          </a:prstGeom>
          <a:solidFill>
            <a:srgbClr val="99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PELAYANAN PENGADUAN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69" name="Rectangle 35"/>
          <p:cNvSpPr>
            <a:spLocks noChangeArrowheads="1"/>
          </p:cNvSpPr>
          <p:nvPr/>
        </p:nvSpPr>
        <p:spPr bwMode="auto">
          <a:xfrm>
            <a:off x="2714612" y="4143380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PROMOSI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70" name="Rectangle 35"/>
          <p:cNvSpPr>
            <a:spLocks noChangeArrowheads="1"/>
          </p:cNvSpPr>
          <p:nvPr/>
        </p:nvSpPr>
        <p:spPr bwMode="auto">
          <a:xfrm>
            <a:off x="2714612" y="4857760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PENGOLAHAN DATA DAN SISTEM INFORMASI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71" name="Rectangle 35"/>
          <p:cNvSpPr>
            <a:spLocks noChangeArrowheads="1"/>
          </p:cNvSpPr>
          <p:nvPr/>
        </p:nvSpPr>
        <p:spPr bwMode="auto">
          <a:xfrm>
            <a:off x="2714612" y="5572140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SEKSI PELAPORAN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72" name="Rectangle 29"/>
          <p:cNvSpPr>
            <a:spLocks noChangeArrowheads="1"/>
          </p:cNvSpPr>
          <p:nvPr/>
        </p:nvSpPr>
        <p:spPr bwMode="auto">
          <a:xfrm>
            <a:off x="6500826" y="3429000"/>
            <a:ext cx="1428760" cy="64294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10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BIDANG PELAYANAN PERIJINAN II</a:t>
            </a:r>
          </a:p>
        </p:txBody>
      </p:sp>
      <p:sp>
        <p:nvSpPr>
          <p:cNvPr id="73" name="Rectangle 29"/>
          <p:cNvSpPr>
            <a:spLocks noChangeArrowheads="1"/>
          </p:cNvSpPr>
          <p:nvPr/>
        </p:nvSpPr>
        <p:spPr bwMode="auto">
          <a:xfrm>
            <a:off x="6500826" y="4143380"/>
            <a:ext cx="1428760" cy="64294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10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VALIDASI DATA PERIJINAN II</a:t>
            </a:r>
          </a:p>
        </p:txBody>
      </p:sp>
      <p:sp>
        <p:nvSpPr>
          <p:cNvPr id="74" name="Rectangle 29"/>
          <p:cNvSpPr>
            <a:spLocks noChangeArrowheads="1"/>
          </p:cNvSpPr>
          <p:nvPr/>
        </p:nvSpPr>
        <p:spPr bwMode="auto">
          <a:xfrm>
            <a:off x="6500826" y="4857760"/>
            <a:ext cx="1428760" cy="64294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10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PEMEROSESAN PERIJINAN II</a:t>
            </a:r>
          </a:p>
        </p:txBody>
      </p:sp>
      <p:sp>
        <p:nvSpPr>
          <p:cNvPr id="75" name="Text Box 10"/>
          <p:cNvSpPr txBox="1">
            <a:spLocks noChangeArrowheads="1"/>
          </p:cNvSpPr>
          <p:nvPr/>
        </p:nvSpPr>
        <p:spPr bwMode="auto">
          <a:xfrm>
            <a:off x="4500562" y="5572140"/>
            <a:ext cx="1500198" cy="64294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08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PENERBITAN PERIJINAN I</a:t>
            </a:r>
          </a:p>
        </p:txBody>
      </p:sp>
      <p:sp>
        <p:nvSpPr>
          <p:cNvPr id="76" name="Text Box 10"/>
          <p:cNvSpPr txBox="1">
            <a:spLocks noChangeArrowheads="1"/>
          </p:cNvSpPr>
          <p:nvPr/>
        </p:nvSpPr>
        <p:spPr bwMode="auto">
          <a:xfrm>
            <a:off x="4500562" y="4857760"/>
            <a:ext cx="1500198" cy="64294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08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PEMEROSESAN PERIJINAN I</a:t>
            </a:r>
          </a:p>
        </p:txBody>
      </p:sp>
      <p:sp>
        <p:nvSpPr>
          <p:cNvPr id="77" name="Text Box 10"/>
          <p:cNvSpPr txBox="1">
            <a:spLocks noChangeArrowheads="1"/>
          </p:cNvSpPr>
          <p:nvPr/>
        </p:nvSpPr>
        <p:spPr bwMode="auto">
          <a:xfrm>
            <a:off x="4500562" y="4143380"/>
            <a:ext cx="1500198" cy="64294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08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VALIDASI DATA PERIJINAN I</a:t>
            </a:r>
          </a:p>
        </p:txBody>
      </p:sp>
      <p:sp>
        <p:nvSpPr>
          <p:cNvPr id="78" name="Text Box 10"/>
          <p:cNvSpPr txBox="1">
            <a:spLocks noChangeArrowheads="1"/>
          </p:cNvSpPr>
          <p:nvPr/>
        </p:nvSpPr>
        <p:spPr bwMode="auto">
          <a:xfrm>
            <a:off x="4500562" y="3429000"/>
            <a:ext cx="1500198" cy="64294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108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BIDANG PELAYANAN PERIJINAN I</a:t>
            </a:r>
          </a:p>
        </p:txBody>
      </p:sp>
      <p:sp>
        <p:nvSpPr>
          <p:cNvPr id="80" name="Rectangle 35"/>
          <p:cNvSpPr>
            <a:spLocks noChangeArrowheads="1"/>
          </p:cNvSpPr>
          <p:nvPr/>
        </p:nvSpPr>
        <p:spPr bwMode="auto">
          <a:xfrm>
            <a:off x="2714612" y="3429000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BIDANG PROMOSI DAN SISTEM INFORMASI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1" name="Rectangle 30"/>
          <p:cNvSpPr>
            <a:spLocks noChangeArrowheads="1"/>
          </p:cNvSpPr>
          <p:nvPr/>
        </p:nvSpPr>
        <p:spPr bwMode="auto">
          <a:xfrm>
            <a:off x="928662" y="3429000"/>
            <a:ext cx="1352676" cy="646074"/>
          </a:xfrm>
          <a:prstGeom prst="rect">
            <a:avLst/>
          </a:prstGeom>
          <a:solidFill>
            <a:srgbClr val="99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0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BIDANG PENGEMBANGAN DAN PENGENDALIAN PENANAMAN MODAL </a:t>
            </a:r>
          </a:p>
        </p:txBody>
      </p:sp>
      <p:sp>
        <p:nvSpPr>
          <p:cNvPr id="82" name="Rectangle 29"/>
          <p:cNvSpPr>
            <a:spLocks noChangeArrowheads="1"/>
          </p:cNvSpPr>
          <p:nvPr/>
        </p:nvSpPr>
        <p:spPr bwMode="auto">
          <a:xfrm>
            <a:off x="6500826" y="5572140"/>
            <a:ext cx="1428760" cy="64294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1000" kern="0" dirty="0">
                <a:solidFill>
                  <a:prstClr val="black"/>
                </a:solidFill>
                <a:latin typeface="Lucida Console" panose="020B0609040504020204" pitchFamily="49" charset="0"/>
              </a:rPr>
              <a:t>SEKSI PENERBITAN PERIJINAN II</a:t>
            </a:r>
          </a:p>
        </p:txBody>
      </p:sp>
      <p:sp>
        <p:nvSpPr>
          <p:cNvPr id="83" name="Rectangle 30"/>
          <p:cNvSpPr>
            <a:spLocks noChangeArrowheads="1"/>
          </p:cNvSpPr>
          <p:nvPr/>
        </p:nvSpPr>
        <p:spPr bwMode="auto">
          <a:xfrm>
            <a:off x="3500430" y="1214422"/>
            <a:ext cx="1352676" cy="357190"/>
          </a:xfrm>
          <a:prstGeom prst="rect">
            <a:avLst/>
          </a:prstGeom>
          <a:solidFill>
            <a:srgbClr val="99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3" b="1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KEPALA DINAS</a:t>
            </a:r>
            <a:endParaRPr lang="en-US" altLang="id-ID" sz="1477" b="1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4" name="Rectangle 35"/>
          <p:cNvSpPr>
            <a:spLocks noChangeArrowheads="1"/>
          </p:cNvSpPr>
          <p:nvPr/>
        </p:nvSpPr>
        <p:spPr bwMode="auto">
          <a:xfrm>
            <a:off x="5357818" y="1785926"/>
            <a:ext cx="1351233" cy="357190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b="1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SEKRETARIAT</a:t>
            </a:r>
            <a:endParaRPr lang="en-US" altLang="id-ID" sz="1477" b="1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5" name="Rectangle 35"/>
          <p:cNvSpPr>
            <a:spLocks noChangeArrowheads="1"/>
          </p:cNvSpPr>
          <p:nvPr/>
        </p:nvSpPr>
        <p:spPr bwMode="auto">
          <a:xfrm>
            <a:off x="3714744" y="2559077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SUB BAGIAN PENYUSUNAN PROGRAM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6" name="Rectangle 35"/>
          <p:cNvSpPr>
            <a:spLocks noChangeArrowheads="1"/>
          </p:cNvSpPr>
          <p:nvPr/>
        </p:nvSpPr>
        <p:spPr bwMode="auto">
          <a:xfrm>
            <a:off x="5357818" y="2559077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SUB BAGIAN KEUANGAN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7" name="Rectangle 35"/>
          <p:cNvSpPr>
            <a:spLocks noChangeArrowheads="1"/>
          </p:cNvSpPr>
          <p:nvPr/>
        </p:nvSpPr>
        <p:spPr bwMode="auto">
          <a:xfrm>
            <a:off x="7072330" y="2559077"/>
            <a:ext cx="1351233" cy="64132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554"/>
              </a:spcBef>
              <a:spcAft>
                <a:spcPts val="0"/>
              </a:spcAft>
              <a:buClr>
                <a:srgbClr val="C2A874"/>
              </a:buClr>
              <a:buSzPct val="90000"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SUB BAGIAN UMUM DAN KEPEGAWAIAN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89" name="Straight Connector 88"/>
          <p:cNvCxnSpPr>
            <a:stCxn id="83" idx="2"/>
            <a:endCxn id="83" idx="2"/>
          </p:cNvCxnSpPr>
          <p:nvPr/>
        </p:nvCxnSpPr>
        <p:spPr>
          <a:xfrm rot="5400000">
            <a:off x="4176768" y="1571612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29"/>
          <p:cNvSpPr>
            <a:spLocks noChangeArrowheads="1"/>
          </p:cNvSpPr>
          <p:nvPr/>
        </p:nvSpPr>
        <p:spPr bwMode="auto">
          <a:xfrm>
            <a:off x="928662" y="2285992"/>
            <a:ext cx="1428760" cy="64294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2A874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id-ID" sz="923" kern="0" dirty="0">
                <a:solidFill>
                  <a:srgbClr val="000000"/>
                </a:solidFill>
                <a:latin typeface="Lucida Console" panose="020B0609040504020204" pitchFamily="49" charset="0"/>
              </a:rPr>
              <a:t>KELOMPOK JABATAN FUNGSIONAL</a:t>
            </a:r>
            <a:endParaRPr lang="en-US" altLang="id-ID" sz="1477" kern="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7" name="Straight Connector 26"/>
          <p:cNvCxnSpPr>
            <a:stCxn id="83" idx="2"/>
          </p:cNvCxnSpPr>
          <p:nvPr/>
        </p:nvCxnSpPr>
        <p:spPr>
          <a:xfrm rot="16200000" flipH="1">
            <a:off x="3712390" y="2035990"/>
            <a:ext cx="942988" cy="14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84" idx="1"/>
          </p:cNvCxnSpPr>
          <p:nvPr/>
        </p:nvCxnSpPr>
        <p:spPr>
          <a:xfrm flipV="1">
            <a:off x="4191000" y="1964521"/>
            <a:ext cx="1166818" cy="166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84" idx="2"/>
          </p:cNvCxnSpPr>
          <p:nvPr/>
        </p:nvCxnSpPr>
        <p:spPr>
          <a:xfrm rot="5400000">
            <a:off x="5917076" y="2245843"/>
            <a:ext cx="219086" cy="1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72000" y="2362200"/>
            <a:ext cx="2895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4495006" y="2438400"/>
            <a:ext cx="1531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86" idx="0"/>
          </p:cNvCxnSpPr>
          <p:nvPr/>
        </p:nvCxnSpPr>
        <p:spPr>
          <a:xfrm rot="16200000" flipH="1">
            <a:off x="5928179" y="2453820"/>
            <a:ext cx="196877" cy="136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7391400" y="2438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676400" y="3276600"/>
            <a:ext cx="5410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1676400" y="33528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80" idx="0"/>
          </p:cNvCxnSpPr>
          <p:nvPr/>
        </p:nvCxnSpPr>
        <p:spPr>
          <a:xfrm rot="5400000">
            <a:off x="3333415" y="3333415"/>
            <a:ext cx="152400" cy="38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78" idx="0"/>
          </p:cNvCxnSpPr>
          <p:nvPr/>
        </p:nvCxnSpPr>
        <p:spPr>
          <a:xfrm rot="5400000">
            <a:off x="5216131" y="3387331"/>
            <a:ext cx="76200" cy="7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5400000">
            <a:off x="7048500" y="33909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0800000">
            <a:off x="1676400" y="1981200"/>
            <a:ext cx="2514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endCxn id="97" idx="0"/>
          </p:cNvCxnSpPr>
          <p:nvPr/>
        </p:nvCxnSpPr>
        <p:spPr>
          <a:xfrm rot="5400000">
            <a:off x="1507325" y="2116917"/>
            <a:ext cx="304792" cy="33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 txBox="1">
            <a:spLocks noChangeArrowheads="1"/>
          </p:cNvSpPr>
          <p:nvPr/>
        </p:nvSpPr>
        <p:spPr bwMode="auto">
          <a:xfrm>
            <a:off x="539750" y="533400"/>
            <a:ext cx="597217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algn="ctr" eaLnBrk="1" hangingPunct="1"/>
            <a:r>
              <a:rPr lang="id-ID" altLang="id-ID" sz="2400" b="1">
                <a:solidFill>
                  <a:srgbClr val="FF0000"/>
                </a:solidFill>
              </a:rPr>
              <a:t>SUMBER DAYA MANUSIA </a:t>
            </a:r>
            <a:r>
              <a:rPr lang="en-US" altLang="id-ID" sz="2400" b="1">
                <a:solidFill>
                  <a:srgbClr val="FF0000"/>
                </a:solidFill>
              </a:rPr>
              <a:t>(SDM)</a:t>
            </a:r>
          </a:p>
        </p:txBody>
      </p:sp>
      <p:sp>
        <p:nvSpPr>
          <p:cNvPr id="61" name="Rectangle 55"/>
          <p:cNvSpPr>
            <a:spLocks noChangeArrowheads="1"/>
          </p:cNvSpPr>
          <p:nvPr/>
        </p:nvSpPr>
        <p:spPr bwMode="auto">
          <a:xfrm>
            <a:off x="1142977" y="1571612"/>
            <a:ext cx="4500594" cy="1055608"/>
          </a:xfrm>
          <a:prstGeom prst="roundRect">
            <a:avLst/>
          </a:prstGeom>
          <a:noFill/>
          <a:ln w="25400" cap="flat" cmpd="sng" algn="ctr">
            <a:solidFill>
              <a:srgbClr val="5C92B5"/>
            </a:solidFill>
            <a:prstDash val="solid"/>
          </a:ln>
          <a:effectLst/>
          <a:ex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kern="0" dirty="0">
                <a:solidFill>
                  <a:srgbClr val="000000"/>
                </a:solidFill>
              </a:rPr>
              <a:t>J</a:t>
            </a:r>
            <a:r>
              <a:rPr lang="id-ID" altLang="en-US" sz="1400" kern="0" dirty="0">
                <a:solidFill>
                  <a:srgbClr val="000000"/>
                </a:solidFill>
              </a:rPr>
              <a:t>umlah </a:t>
            </a:r>
            <a:r>
              <a:rPr lang="en-US" altLang="en-US" sz="1400" kern="0" dirty="0" smtClean="0">
                <a:solidFill>
                  <a:srgbClr val="000000"/>
                </a:solidFill>
              </a:rPr>
              <a:t>31 </a:t>
            </a:r>
            <a:r>
              <a:rPr lang="en-US" altLang="en-US" sz="1400" kern="0" dirty="0" err="1" smtClean="0">
                <a:solidFill>
                  <a:srgbClr val="000000"/>
                </a:solidFill>
              </a:rPr>
              <a:t>Pegawai</a:t>
            </a:r>
            <a:r>
              <a:rPr lang="en-US" altLang="en-US" sz="1400" kern="0" dirty="0" smtClean="0">
                <a:solidFill>
                  <a:srgbClr val="000000"/>
                </a:solidFill>
              </a:rPr>
              <a:t> </a:t>
            </a:r>
            <a:r>
              <a:rPr lang="id-ID" altLang="en-US" sz="1400" kern="0" dirty="0" smtClean="0">
                <a:solidFill>
                  <a:srgbClr val="000000"/>
                </a:solidFill>
              </a:rPr>
              <a:t>(</a:t>
            </a:r>
            <a:r>
              <a:rPr lang="en-US" altLang="en-US" sz="1400" kern="0" dirty="0">
                <a:solidFill>
                  <a:srgbClr val="000000"/>
                </a:solidFill>
              </a:rPr>
              <a:t>21</a:t>
            </a:r>
            <a:r>
              <a:rPr lang="id-ID" altLang="en-US" sz="1400" kern="0" dirty="0">
                <a:solidFill>
                  <a:srgbClr val="000000"/>
                </a:solidFill>
              </a:rPr>
              <a:t> pejabat struktural, </a:t>
            </a:r>
            <a:r>
              <a:rPr lang="en-US" altLang="en-US" sz="1400" kern="0" dirty="0">
                <a:solidFill>
                  <a:srgbClr val="000000"/>
                </a:solidFill>
              </a:rPr>
              <a:t>10</a:t>
            </a:r>
            <a:r>
              <a:rPr lang="id-ID" altLang="en-US" sz="1400" kern="0" dirty="0">
                <a:solidFill>
                  <a:srgbClr val="000000"/>
                </a:solidFill>
              </a:rPr>
              <a:t> staf)</a:t>
            </a:r>
            <a:endParaRPr lang="en-US" altLang="en-US" sz="1400" kern="0" dirty="0">
              <a:solidFill>
                <a:srgbClr val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kern="0" dirty="0">
                <a:solidFill>
                  <a:srgbClr val="000000"/>
                </a:solidFill>
              </a:rPr>
              <a:t>terdiri dari :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d-ID" altLang="en-US" sz="1400" kern="0" dirty="0">
                <a:solidFill>
                  <a:srgbClr val="000000"/>
                </a:solidFill>
              </a:rPr>
              <a:t>Laki-laki	: </a:t>
            </a:r>
            <a:r>
              <a:rPr lang="en-US" altLang="en-US" sz="1400" kern="0" dirty="0">
                <a:solidFill>
                  <a:srgbClr val="000000"/>
                </a:solidFill>
              </a:rPr>
              <a:t>13</a:t>
            </a:r>
            <a:r>
              <a:rPr lang="id-ID" altLang="en-US" sz="1400" kern="0" dirty="0">
                <a:solidFill>
                  <a:srgbClr val="000000"/>
                </a:solidFill>
              </a:rPr>
              <a:t> Orang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d-ID" altLang="en-US" sz="1400" kern="0" dirty="0">
                <a:solidFill>
                  <a:srgbClr val="000000"/>
                </a:solidFill>
              </a:rPr>
              <a:t>Perempuan	: </a:t>
            </a:r>
            <a:r>
              <a:rPr lang="en-US" altLang="en-US" sz="1400" kern="0" dirty="0">
                <a:solidFill>
                  <a:srgbClr val="000000"/>
                </a:solidFill>
              </a:rPr>
              <a:t>18</a:t>
            </a:r>
            <a:r>
              <a:rPr lang="id-ID" altLang="en-US" sz="1400" kern="0" dirty="0">
                <a:solidFill>
                  <a:srgbClr val="000000"/>
                </a:solidFill>
              </a:rPr>
              <a:t> Orang.</a:t>
            </a:r>
            <a:endParaRPr lang="en-US" altLang="en-US" sz="1400" kern="0" dirty="0">
              <a:solidFill>
                <a:srgbClr val="000000"/>
              </a:solidFill>
            </a:endParaRPr>
          </a:p>
        </p:txBody>
      </p:sp>
      <p:graphicFrame>
        <p:nvGraphicFramePr>
          <p:cNvPr id="20484" name="Chart 23"/>
          <p:cNvGraphicFramePr>
            <a:graphicFrameLocks/>
          </p:cNvGraphicFramePr>
          <p:nvPr/>
        </p:nvGraphicFramePr>
        <p:xfrm>
          <a:off x="5257800" y="3581400"/>
          <a:ext cx="3632200" cy="2728912"/>
        </p:xfrm>
        <a:graphic>
          <a:graphicData uri="http://schemas.openxmlformats.org/presentationml/2006/ole">
            <p:oleObj spid="_x0000_s40980" name="Chart" r:id="rId3" imgW="3267000" imgH="2457450" progId="">
              <p:embed/>
            </p:oleObj>
          </a:graphicData>
        </a:graphic>
      </p:graphicFrame>
      <p:graphicFrame>
        <p:nvGraphicFramePr>
          <p:cNvPr id="20485" name="Chart 4"/>
          <p:cNvGraphicFramePr>
            <a:graphicFrameLocks/>
          </p:cNvGraphicFramePr>
          <p:nvPr/>
        </p:nvGraphicFramePr>
        <p:xfrm>
          <a:off x="642910" y="3143248"/>
          <a:ext cx="5178425" cy="3257552"/>
        </p:xfrm>
        <a:graphic>
          <a:graphicData uri="http://schemas.openxmlformats.org/presentationml/2006/ole">
            <p:oleObj spid="_x0000_s40981" name="Chart" r:id="rId4" imgW="5172120" imgH="3105240" progId="">
              <p:embed/>
            </p:oleObj>
          </a:graphicData>
        </a:graphic>
      </p:graphicFrame>
      <p:graphicFrame>
        <p:nvGraphicFramePr>
          <p:cNvPr id="20486" name="Chart 18"/>
          <p:cNvGraphicFramePr>
            <a:graphicFrameLocks/>
          </p:cNvGraphicFramePr>
          <p:nvPr/>
        </p:nvGraphicFramePr>
        <p:xfrm>
          <a:off x="5562600" y="1219200"/>
          <a:ext cx="2971800" cy="2286000"/>
        </p:xfrm>
        <a:graphic>
          <a:graphicData uri="http://schemas.openxmlformats.org/presentationml/2006/ole">
            <p:oleObj spid="_x0000_s40982" name="Chart" r:id="rId5" imgW="3066930" imgH="2838360" progId="">
              <p:embed/>
            </p:oleObj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524435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VISI </a:t>
            </a:r>
            <a:r>
              <a:rPr lang="id-ID" sz="3200" b="1" dirty="0" smtClean="0"/>
              <a:t>DAN MISI BUPATI BLITAR</a:t>
            </a:r>
            <a:r>
              <a:rPr lang="en-GB" sz="3200" b="1" dirty="0" smtClean="0"/>
              <a:t> 201</a:t>
            </a:r>
            <a:r>
              <a:rPr lang="id-ID" sz="3200" b="1" dirty="0" smtClean="0"/>
              <a:t>6-2021</a:t>
            </a:r>
            <a:endParaRPr lang="en-GB" sz="3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135116" y="627783"/>
            <a:ext cx="6582549" cy="62802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b="1" dirty="0" smtClean="0"/>
              <a:t>MENUJU KABUPATEN BLITAR LEBIH SEJAHTERA, MAJU DAN BERDAYA SAING 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071538" y="1571612"/>
            <a:ext cx="6582549" cy="88834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 smtClean="0">
              <a:solidFill>
                <a:schemeClr val="tx1"/>
              </a:solidFill>
            </a:endParaRP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MISI </a:t>
            </a:r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id-ID" dirty="0" smtClean="0">
                <a:solidFill>
                  <a:schemeClr val="tx1"/>
                </a:solidFill>
              </a:rPr>
              <a:t> :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Usaha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endParaRPr lang="en-US" dirty="0"/>
          </a:p>
          <a:p>
            <a:pPr algn="ctr"/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415" y="609476"/>
            <a:ext cx="10287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VISI</a:t>
            </a:r>
            <a:endParaRPr lang="en-US" sz="28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70589" y="2839305"/>
            <a:ext cx="6547076" cy="119238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TUJUAN RPJMD :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Mengembangkan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ekonomi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kerakyatan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penguatan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Inovasi</a:t>
            </a:r>
            <a:r>
              <a:rPr lang="en-US" dirty="0" smtClean="0">
                <a:solidFill>
                  <a:schemeClr val="tx1"/>
                </a:solidFill>
              </a:rPr>
              <a:t> Daerah (SIDA)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memperhatikan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dukung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endParaRPr lang="en-GB" dirty="0">
              <a:solidFill>
                <a:schemeClr val="tx1"/>
              </a:solidFill>
            </a:endParaRPr>
          </a:p>
          <a:p>
            <a:pPr algn="ctr"/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415" y="1878774"/>
            <a:ext cx="10287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MISI</a:t>
            </a:r>
            <a:endParaRPr lang="en-US" sz="28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79333" y="4367237"/>
            <a:ext cx="6547076" cy="11122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SASARAN RPJMD : </a:t>
            </a:r>
          </a:p>
          <a:p>
            <a:pPr algn="ctr"/>
            <a:r>
              <a:rPr lang="sv-SE" b="1" dirty="0" smtClean="0">
                <a:solidFill>
                  <a:schemeClr val="tx1"/>
                </a:solidFill>
              </a:rPr>
              <a:t>Meningkatnya </a:t>
            </a:r>
            <a:r>
              <a:rPr lang="en-US" b="1" dirty="0" err="1" smtClean="0">
                <a:solidFill>
                  <a:schemeClr val="tx1"/>
                </a:solidFill>
              </a:rPr>
              <a:t>Pelayanan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Perijinan</a:t>
            </a: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5400000">
            <a:off x="5973168" y="3066164"/>
            <a:ext cx="5788025" cy="738664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defRPr sz="1400" b="1">
                <a:solidFill>
                  <a:srgbClr val="000000"/>
                </a:solidFill>
                <a:latin typeface="Cambria" pitchFamily="18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RENCANA PEMBANGUNAN JANGKA </a:t>
            </a:r>
            <a:r>
              <a:rPr lang="en-US" dirty="0" smtClean="0"/>
              <a:t>MENENGAH </a:t>
            </a:r>
            <a:r>
              <a:rPr lang="en-US" dirty="0"/>
              <a:t>DAERAH (RPJMD)  KABUPATEN BLITAR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TAHUN 2016 – 2021 </a:t>
            </a:r>
          </a:p>
        </p:txBody>
      </p:sp>
      <p:sp>
        <p:nvSpPr>
          <p:cNvPr id="20" name="Right Arrow 19"/>
          <p:cNvSpPr/>
          <p:nvPr/>
        </p:nvSpPr>
        <p:spPr bwMode="auto">
          <a:xfrm flipH="1">
            <a:off x="8046076" y="1927756"/>
            <a:ext cx="447759" cy="29956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31995" y="5722819"/>
            <a:ext cx="2880010" cy="88834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DPMPTSP</a:t>
            </a:r>
            <a:endParaRPr lang="en-GB" sz="2000" b="1" dirty="0" smtClean="0">
              <a:solidFill>
                <a:schemeClr val="tx1"/>
              </a:solidFill>
            </a:endParaRPr>
          </a:p>
        </p:txBody>
      </p:sp>
      <p:sp>
        <p:nvSpPr>
          <p:cNvPr id="22" name="Curved Down Arrow 21"/>
          <p:cNvSpPr/>
          <p:nvPr/>
        </p:nvSpPr>
        <p:spPr>
          <a:xfrm rot="7723702">
            <a:off x="5317045" y="5736814"/>
            <a:ext cx="1521661" cy="575353"/>
          </a:xfrm>
          <a:prstGeom prst="curvedDownArrow">
            <a:avLst>
              <a:gd name="adj1" fmla="val 33804"/>
              <a:gd name="adj2" fmla="val 50000"/>
              <a:gd name="adj3" fmla="val 643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979572" y="1255807"/>
            <a:ext cx="473299" cy="37553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Down Arrow 23"/>
          <p:cNvSpPr/>
          <p:nvPr/>
        </p:nvSpPr>
        <p:spPr>
          <a:xfrm>
            <a:off x="3993492" y="2463774"/>
            <a:ext cx="473299" cy="37553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Down Arrow 24"/>
          <p:cNvSpPr/>
          <p:nvPr/>
        </p:nvSpPr>
        <p:spPr>
          <a:xfrm>
            <a:off x="3990042" y="3969905"/>
            <a:ext cx="473299" cy="37553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143758298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6342943"/>
              </p:ext>
            </p:extLst>
          </p:nvPr>
        </p:nvGraphicFramePr>
        <p:xfrm>
          <a:off x="118561" y="805289"/>
          <a:ext cx="10099824" cy="4470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194"/>
                <a:gridCol w="634775"/>
                <a:gridCol w="718454"/>
                <a:gridCol w="1714512"/>
                <a:gridCol w="857256"/>
                <a:gridCol w="799123"/>
                <a:gridCol w="956393"/>
                <a:gridCol w="887690"/>
                <a:gridCol w="889679"/>
                <a:gridCol w="753395"/>
                <a:gridCol w="1074353"/>
              </a:tblGrid>
              <a:tr h="338774"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TUJUAN RPJMD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INDIKATOR TUJUAN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SASARAN RPJMD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INDIKATOR SASARAN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TUJUAN OPD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INDIKATOR TUJUAN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SASARAN OPD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INDIKATOR</a:t>
                      </a:r>
                      <a:r>
                        <a:rPr lang="id-ID" sz="900" b="1" baseline="0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SASARAN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 </a:t>
                      </a:r>
                    </a:p>
                    <a:p>
                      <a:pPr algn="ctr"/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INDIKATOR PROGRAM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b="1" dirty="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PENANGGUNG JAWAB</a:t>
                      </a:r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rgbClr val="FFC000"/>
                    </a:solidFill>
                  </a:tcPr>
                </a:tc>
              </a:tr>
              <a:tr h="932399">
                <a:tc rowSpan="4">
                  <a:txBody>
                    <a:bodyPr/>
                    <a:lstStyle/>
                    <a:p>
                      <a:pPr algn="l"/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Mengembangkan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ekonomi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kerakyatan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dengan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penguatan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Sistem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Inovasi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Daerah (SIDA)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memperhatikan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daya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dukung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lingkungan</a:t>
                      </a:r>
                      <a:endParaRPr lang="en-GB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PDRB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ADHB </a:t>
                      </a:r>
                    </a:p>
                    <a:p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</a:t>
                      </a:r>
                      <a:r>
                        <a:rPr lang="en-US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Triliun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Rupiah)</a:t>
                      </a:r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sv-SE" sz="900" b="1" dirty="0" smtClean="0">
                          <a:solidFill>
                            <a:schemeClr val="tx1"/>
                          </a:solidFill>
                        </a:rPr>
                        <a:t>Meningkatnya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Pelayanan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Perijinan</a:t>
                      </a:r>
                      <a:endParaRPr lang="en-GB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Predikat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IKM </a:t>
                      </a:r>
                      <a:r>
                        <a:rPr lang="en-US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Layanan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Mewujudkan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peningkatan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yang 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optimal</a:t>
                      </a:r>
                      <a:endParaRPr lang="en-GB" sz="9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85725" marR="0" indent="-8572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Predikat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IKM </a:t>
                      </a:r>
                      <a:r>
                        <a:rPr lang="en-US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endParaRPr lang="en-US" sz="900" b="1" baseline="0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85725" marR="0" indent="-8572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en-GB" sz="9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85725" marR="0" indent="-8572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Pertumbuhan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Realisasi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endParaRPr lang="en-GB" sz="9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Meningkatnya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pemrosesan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yang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tepat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waktu</a:t>
                      </a:r>
                      <a:endParaRPr lang="en-GB" sz="9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Pertumbuhan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pemrosesan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tepat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waktu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Program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Peningkatan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id-ID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Pelayanan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Perijinan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</a:t>
                      </a:r>
                      <a:endParaRPr lang="id-ID" sz="900" b="1" noProof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200" marR="76200" marT="38100" marB="381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tepat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waktu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32399"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9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Program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Peningkatan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id-ID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Pelayanan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Perijinan</a:t>
                      </a: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II</a:t>
                      </a:r>
                      <a:endParaRPr lang="id-ID" sz="900" b="1" noProof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200" marR="76200" marT="38100" marB="381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II yang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tepat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waktu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II</a:t>
                      </a:r>
                      <a:endParaRPr lang="id-ID" sz="900" b="1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32399"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9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Meningkatnya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Realisasi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Kabupaten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Blitar</a:t>
                      </a:r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PertumbuhanRealisasi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Kabupaten</a:t>
                      </a:r>
                      <a:r>
                        <a:rPr lang="en-GB" sz="900" b="1" baseline="0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Blitar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Koordinasi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Pengembangan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penanaman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Modal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Ijin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penanaman</a:t>
                      </a:r>
                      <a:r>
                        <a:rPr lang="en-GB" sz="900" b="1" dirty="0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modal yang </a:t>
                      </a:r>
                      <a:r>
                        <a:rPr lang="en-GB" sz="900" b="1" dirty="0" err="1" smtClean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terealisasi</a:t>
                      </a:r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Pengendalian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Pengembangan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Penanaman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Modal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33950"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9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Meningkatnya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permohonan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ijin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prinsip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di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Kabupaten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Blitar</a:t>
                      </a:r>
                      <a:endParaRPr lang="id-ID" sz="9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endParaRPr lang="id-ID" sz="900" b="1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Pertumbuhan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permohonan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ijin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prinsip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di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Kabupaten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Blitar</a:t>
                      </a:r>
                      <a:endParaRPr lang="en-US" sz="9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 algn="l"/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900" b="1" noProof="0" dirty="0" smtClean="0">
                          <a:latin typeface="+mn-lt"/>
                          <a:cs typeface="Arial" pitchFamily="34" charset="0"/>
                        </a:rPr>
                        <a:t>Program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Peningkatan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Promosi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dan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Sistem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Informasi</a:t>
                      </a:r>
                      <a:endParaRPr lang="id-ID" sz="9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 algn="l"/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%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ijin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prinsip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terhadap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investor yang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terpromosi</a:t>
                      </a:r>
                      <a:endParaRPr lang="id-ID" sz="9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 algn="l"/>
                      <a:endParaRPr lang="en-GB" sz="900" b="1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Promosi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Sistem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Informasi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4"/>
          <p:cNvGrpSpPr/>
          <p:nvPr/>
        </p:nvGrpSpPr>
        <p:grpSpPr>
          <a:xfrm>
            <a:off x="2857488" y="0"/>
            <a:ext cx="3544215" cy="785794"/>
            <a:chOff x="-1" y="-214290"/>
            <a:chExt cx="5923048" cy="785794"/>
          </a:xfrm>
          <a:scene3d>
            <a:camera prst="orthographicFront"/>
            <a:lightRig rig="flat" dir="t"/>
          </a:scene3d>
        </p:grpSpPr>
        <p:sp>
          <p:nvSpPr>
            <p:cNvPr id="6" name="Pentagon 5"/>
            <p:cNvSpPr/>
            <p:nvPr/>
          </p:nvSpPr>
          <p:spPr>
            <a:xfrm rot="10800000">
              <a:off x="-1" y="-71438"/>
              <a:ext cx="5759761" cy="642942"/>
            </a:xfrm>
            <a:prstGeom prst="homePlate">
              <a:avLst/>
            </a:prstGeom>
            <a:gradFill rotWithShape="0">
              <a:gsLst>
                <a:gs pos="0">
                  <a:schemeClr val="accent3">
                    <a:lumMod val="75000"/>
                  </a:schemeClr>
                </a:gs>
                <a:gs pos="70000">
                  <a:schemeClr val="accent2">
                    <a:hueOff val="0"/>
                    <a:satOff val="0"/>
                    <a:lumOff val="0"/>
                    <a:alphaOff val="0"/>
                    <a:shade val="90000"/>
                    <a:satMod val="110000"/>
                  </a:schemeClr>
                </a:gs>
                <a:gs pos="45000">
                  <a:schemeClr val="accent2">
                    <a:hueOff val="0"/>
                    <a:satOff val="0"/>
                    <a:lumOff val="0"/>
                    <a:alphaOff val="0"/>
                    <a:shade val="100000"/>
                    <a:satMod val="118000"/>
                  </a:schemeClr>
                </a:gs>
                <a:gs pos="55000">
                  <a:schemeClr val="accent2">
                    <a:hueOff val="0"/>
                    <a:satOff val="0"/>
                    <a:lumOff val="0"/>
                    <a:alphaOff val="0"/>
                    <a:shade val="100000"/>
                    <a:satMod val="118000"/>
                  </a:schemeClr>
                </a:gs>
                <a:gs pos="73000">
                  <a:schemeClr val="accent2">
                    <a:hueOff val="0"/>
                    <a:satOff val="0"/>
                    <a:lumOff val="0"/>
                    <a:alphaOff val="0"/>
                    <a:shade val="90000"/>
                    <a:satMod val="110000"/>
                  </a:schemeClr>
                </a:gs>
                <a:gs pos="100000">
                  <a:schemeClr val="accent2">
                    <a:hueOff val="0"/>
                    <a:satOff val="0"/>
                    <a:lumOff val="0"/>
                    <a:alphaOff val="0"/>
                    <a:shade val="63000"/>
                  </a:schemeClr>
                </a:gs>
              </a:gsLst>
            </a:gra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entagon 4"/>
            <p:cNvSpPr/>
            <p:nvPr/>
          </p:nvSpPr>
          <p:spPr>
            <a:xfrm>
              <a:off x="132680" y="-214290"/>
              <a:ext cx="5790367" cy="7450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074" tIns="91440" rIns="170688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b="1" dirty="0" smtClean="0"/>
            </a:p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b="1" dirty="0" smtClean="0"/>
            </a:p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1100" b="1" dirty="0" smtClean="0"/>
                <a:t>MATRIK LINIERITAS </a:t>
              </a:r>
              <a:r>
                <a:rPr lang="id-ID" sz="1100" b="1" kern="1200" dirty="0" smtClean="0"/>
                <a:t> </a:t>
              </a:r>
              <a:r>
                <a:rPr lang="id-ID" sz="1100" b="1" dirty="0" smtClean="0"/>
                <a:t>TUJUAN DAN SASARAN RPJMD SERTA TUJUAN DAN SASARAN </a:t>
              </a:r>
              <a:r>
                <a:rPr lang="en-US" sz="1100" b="1" dirty="0" smtClean="0"/>
                <a:t> </a:t>
              </a:r>
              <a:r>
                <a:rPr lang="en-US" sz="1100" b="1" dirty="0" smtClean="0"/>
                <a:t>DPMPTSP</a:t>
              </a:r>
              <a:endParaRPr lang="en-US" sz="1100" b="1" kern="1200" dirty="0"/>
            </a:p>
          </p:txBody>
        </p:sp>
      </p:grpSp>
      <p:sp>
        <p:nvSpPr>
          <p:cNvPr id="8" name="Oval 7"/>
          <p:cNvSpPr/>
          <p:nvPr/>
        </p:nvSpPr>
        <p:spPr>
          <a:xfrm>
            <a:off x="206893" y="72095"/>
            <a:ext cx="420221" cy="560294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xmlns="" val="3466627164"/>
              </p:ext>
            </p:extLst>
          </p:nvPr>
        </p:nvGraphicFramePr>
        <p:xfrm>
          <a:off x="1285852" y="4357694"/>
          <a:ext cx="7072362" cy="2500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248396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00100" y="785794"/>
            <a:ext cx="1371600" cy="707886"/>
          </a:xfrm>
          <a:prstGeom prst="rect">
            <a:avLst/>
          </a:prstGeom>
          <a:solidFill>
            <a:srgbClr val="000000">
              <a:alpha val="72157"/>
            </a:srgb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 defTabSz="761970"/>
            <a:r>
              <a:rPr lang="en-US" sz="4000" b="1" dirty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IKU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858016" y="6235199"/>
            <a:ext cx="2133600" cy="396875"/>
          </a:xfrm>
        </p:spPr>
        <p:txBody>
          <a:bodyPr/>
          <a:lstStyle/>
          <a:p>
            <a:fld id="{5CE84C03-3604-4FED-AA00-162A25FF58C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5141620"/>
              </p:ext>
            </p:extLst>
          </p:nvPr>
        </p:nvGraphicFramePr>
        <p:xfrm>
          <a:off x="1357290" y="1623682"/>
          <a:ext cx="7072364" cy="2981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45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16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3076"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SASARAN </a:t>
                      </a:r>
                      <a:r>
                        <a:rPr lang="en-US" sz="900" dirty="0" smtClean="0"/>
                        <a:t>OPD</a:t>
                      </a:r>
                      <a:endParaRPr lang="en-US" sz="9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INDIKATOR KINERJA UTAMA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DEFINISI OPERASIONAL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PENANGGUNG JAWAB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011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Meningkatnya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pemrosesan</a:t>
                      </a:r>
                      <a:r>
                        <a:rPr lang="en-GB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yang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tepat</a:t>
                      </a:r>
                      <a:r>
                        <a:rPr lang="en-GB" sz="9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9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waktu</a:t>
                      </a:r>
                      <a:endParaRPr lang="en-GB" sz="9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l"/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 err="1" smtClean="0"/>
                        <a:t>Prosentase</a:t>
                      </a:r>
                      <a:r>
                        <a:rPr lang="en-US" sz="900" baseline="0" dirty="0" smtClean="0"/>
                        <a:t> </a:t>
                      </a:r>
                      <a:r>
                        <a:rPr lang="en-US" sz="900" baseline="0" dirty="0" err="1"/>
                        <a:t>Prosentase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baseline="0" dirty="0" err="1"/>
                        <a:t>pertumbuhan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baseline="0" dirty="0" err="1"/>
                        <a:t>pemrosesan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baseline="0" dirty="0" err="1"/>
                        <a:t>perijinan</a:t>
                      </a:r>
                      <a:r>
                        <a:rPr lang="en-US" sz="900" baseline="0" dirty="0"/>
                        <a:t> yang </a:t>
                      </a:r>
                      <a:r>
                        <a:rPr lang="en-US" sz="900" baseline="0" dirty="0" err="1"/>
                        <a:t>tepat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baseline="0" dirty="0" err="1"/>
                        <a:t>waktu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baseline="0" dirty="0" err="1"/>
                        <a:t>sesuai</a:t>
                      </a:r>
                      <a:r>
                        <a:rPr lang="en-US" sz="900" baseline="0" dirty="0"/>
                        <a:t> SOP</a:t>
                      </a:r>
                      <a:endParaRPr lang="en-US" sz="9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∑ </a:t>
                      </a:r>
                      <a:r>
                        <a:rPr lang="en-US" sz="900" dirty="0" err="1"/>
                        <a:t>perijinan</a:t>
                      </a:r>
                      <a:r>
                        <a:rPr lang="en-US" sz="900" dirty="0"/>
                        <a:t> yang </a:t>
                      </a:r>
                      <a:r>
                        <a:rPr lang="en-US" sz="900" dirty="0" err="1"/>
                        <a:t>tepat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waktu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sesuai</a:t>
                      </a:r>
                      <a:r>
                        <a:rPr lang="en-US" sz="900" dirty="0"/>
                        <a:t> SOP </a:t>
                      </a:r>
                      <a:r>
                        <a:rPr lang="en-US" sz="900" dirty="0" err="1"/>
                        <a:t>dibagi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perijinan</a:t>
                      </a:r>
                      <a:r>
                        <a:rPr lang="en-US" sz="900" dirty="0"/>
                        <a:t> yang di proses di kali 100%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117">
                <a:tc>
                  <a:txBody>
                    <a:bodyPr/>
                    <a:lstStyle/>
                    <a:p>
                      <a:pPr algn="l"/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endParaRPr lang="en-US" sz="9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endParaRPr lang="en-US" sz="9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II</a:t>
                      </a:r>
                      <a:endParaRPr lang="id-ID" sz="900" b="1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/>
                </a:tc>
              </a:tr>
              <a:tr h="610195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Meningkatnya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Realisasi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Kabupaten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Blitar</a:t>
                      </a:r>
                      <a:endParaRPr lang="id-ID" sz="9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 err="1"/>
                        <a:t>Prosentase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pertumbuhan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Ijin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Prinsip</a:t>
                      </a:r>
                      <a:r>
                        <a:rPr lang="en-US" sz="900" dirty="0"/>
                        <a:t> (</a:t>
                      </a:r>
                      <a:r>
                        <a:rPr lang="en-US" sz="900" dirty="0" err="1"/>
                        <a:t>Penanaman</a:t>
                      </a:r>
                      <a:r>
                        <a:rPr lang="en-US" sz="900" dirty="0"/>
                        <a:t> Modal)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/>
                        <a:t>∑ </a:t>
                      </a:r>
                      <a:r>
                        <a:rPr lang="en-US" sz="900" dirty="0" err="1"/>
                        <a:t>Ijin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prinsip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tahun</a:t>
                      </a:r>
                      <a:r>
                        <a:rPr lang="en-US" sz="900" dirty="0"/>
                        <a:t> n di </a:t>
                      </a:r>
                      <a:r>
                        <a:rPr lang="en-US" sz="900" dirty="0" err="1"/>
                        <a:t>kurangi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ijin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prinsip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tahu</a:t>
                      </a:r>
                      <a:r>
                        <a:rPr lang="en-US" sz="900" dirty="0"/>
                        <a:t> (n-1) </a:t>
                      </a:r>
                      <a:r>
                        <a:rPr lang="en-US" sz="900" dirty="0" err="1"/>
                        <a:t>dibagi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realisasi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investasi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tahun</a:t>
                      </a:r>
                      <a:r>
                        <a:rPr lang="en-US" sz="900" dirty="0"/>
                        <a:t> ( n – </a:t>
                      </a:r>
                      <a:r>
                        <a:rPr lang="en-US" sz="900" dirty="0" smtClean="0"/>
                        <a:t>1 </a:t>
                      </a:r>
                      <a:r>
                        <a:rPr lang="en-US" sz="900" dirty="0"/>
                        <a:t>) di kali 100%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Pengendalian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Pengembangan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Penanaman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Modal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3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Meningkatnya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permohonan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ijin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prinsip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di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Kabupaten</a:t>
                      </a:r>
                      <a:r>
                        <a:rPr lang="en-US" sz="900" b="1" noProof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900" b="1" noProof="0" dirty="0" err="1" smtClean="0">
                          <a:latin typeface="+mn-lt"/>
                          <a:cs typeface="Arial" pitchFamily="34" charset="0"/>
                        </a:rPr>
                        <a:t>Blitar</a:t>
                      </a:r>
                      <a:endParaRPr lang="id-ID" sz="900" b="1" noProof="0" dirty="0" smtClean="0">
                        <a:latin typeface="+mn-lt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dirty="0" err="1"/>
                        <a:t>Prosentase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pertumbuhan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realisasi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investasi</a:t>
                      </a:r>
                      <a:r>
                        <a:rPr lang="en-US" sz="900" dirty="0"/>
                        <a:t> di </a:t>
                      </a:r>
                      <a:r>
                        <a:rPr lang="en-US" sz="900" dirty="0" err="1"/>
                        <a:t>kabupaten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Blitar</a:t>
                      </a:r>
                      <a:endParaRPr lang="en-US" sz="9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∑ </a:t>
                      </a:r>
                      <a:r>
                        <a:rPr lang="en-US" sz="900" dirty="0" err="1"/>
                        <a:t>ijin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prinsip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tahun</a:t>
                      </a:r>
                      <a:r>
                        <a:rPr lang="en-US" sz="900" dirty="0"/>
                        <a:t> n – </a:t>
                      </a:r>
                      <a:r>
                        <a:rPr lang="en-US" sz="900" dirty="0" err="1" smtClean="0"/>
                        <a:t>tahun</a:t>
                      </a:r>
                      <a:r>
                        <a:rPr lang="en-US" sz="900" dirty="0" smtClean="0"/>
                        <a:t>    </a:t>
                      </a:r>
                      <a:r>
                        <a:rPr lang="en-US" sz="900" dirty="0"/>
                        <a:t>( n-1 ) </a:t>
                      </a:r>
                      <a:r>
                        <a:rPr lang="en-US" sz="900" dirty="0" err="1"/>
                        <a:t>dibagi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jumlah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ijin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prinsip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tahun</a:t>
                      </a:r>
                      <a:r>
                        <a:rPr lang="en-US" sz="900" dirty="0"/>
                        <a:t> (n-1) </a:t>
                      </a:r>
                      <a:r>
                        <a:rPr lang="en-US" sz="900" dirty="0" err="1"/>
                        <a:t>dikali</a:t>
                      </a:r>
                      <a:r>
                        <a:rPr lang="en-US" sz="900" dirty="0"/>
                        <a:t> 100%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Bidang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Promosi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Sistem</a:t>
                      </a:r>
                      <a:r>
                        <a:rPr lang="en-US" sz="900" b="1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00" b="1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Informasi</a:t>
                      </a:r>
                      <a:endParaRPr lang="id-ID" sz="900" b="1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71736" y="1142984"/>
            <a:ext cx="5715040" cy="338554"/>
          </a:xfrm>
          <a:prstGeom prst="rect">
            <a:avLst/>
          </a:prstGeom>
          <a:solidFill>
            <a:srgbClr val="000000">
              <a:alpha val="72157"/>
            </a:srgb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 defTabSz="761970"/>
            <a:r>
              <a:rPr lang="en-US" sz="1600" b="1" dirty="0" err="1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Mengacu</a:t>
            </a:r>
            <a:r>
              <a:rPr lang="en-US" sz="1600" b="1" dirty="0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 </a:t>
            </a:r>
            <a:r>
              <a:rPr lang="en-US" sz="1600" b="1" dirty="0" err="1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pada</a:t>
            </a:r>
            <a:r>
              <a:rPr lang="en-US" sz="1600" b="1" dirty="0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 draft </a:t>
            </a:r>
            <a:r>
              <a:rPr lang="en-US" sz="1600" b="1" dirty="0" err="1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Renstra</a:t>
            </a:r>
            <a:r>
              <a:rPr lang="en-US" sz="1600" b="1" dirty="0" smtClean="0">
                <a:solidFill>
                  <a:srgbClr val="FFFF99">
                    <a:lumMod val="90000"/>
                  </a:srgbClr>
                </a:solidFill>
                <a:latin typeface="Maiandra GD" pitchFamily="34" charset="0"/>
              </a:rPr>
              <a:t> DPMPTSP 2016-2021</a:t>
            </a:r>
            <a:endParaRPr lang="en-US" sz="1600" b="1" dirty="0">
              <a:solidFill>
                <a:srgbClr val="FFFF99">
                  <a:lumMod val="90000"/>
                </a:srgbClr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8467675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1" y="563204"/>
            <a:ext cx="9144000" cy="6054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defTabSz="761970">
              <a:defRPr/>
            </a:pPr>
            <a:r>
              <a:rPr lang="id-ID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 KETERKAITAN RPJMD </a:t>
            </a:r>
            <a:r>
              <a:rPr lang="en-US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KABUPATEN BLITAR </a:t>
            </a:r>
            <a:r>
              <a:rPr lang="id-ID" sz="1667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201</a:t>
            </a:r>
            <a:r>
              <a:rPr lang="en-US" sz="1667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6</a:t>
            </a:r>
            <a:r>
              <a:rPr lang="id-ID" sz="1667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</a:t>
            </a:r>
            <a:r>
              <a:rPr lang="id-ID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– 20</a:t>
            </a:r>
            <a:r>
              <a:rPr lang="en-US" sz="1667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21</a:t>
            </a:r>
            <a:r>
              <a:rPr lang="id-ID" sz="1667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</a:t>
            </a:r>
            <a:r>
              <a:rPr lang="id-ID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DENGAN RENSTRA </a:t>
            </a:r>
            <a:r>
              <a:rPr lang="en-US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DINAS PENANAMAN MODAL DAN PTSP </a:t>
            </a:r>
            <a:r>
              <a:rPr lang="id-ID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TAHUN 201</a:t>
            </a:r>
            <a:r>
              <a:rPr lang="en-US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6</a:t>
            </a:r>
            <a:r>
              <a:rPr lang="id-ID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– 20</a:t>
            </a:r>
            <a:r>
              <a:rPr lang="en-US" sz="1667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21</a:t>
            </a:r>
          </a:p>
        </p:txBody>
      </p:sp>
      <p:graphicFrame>
        <p:nvGraphicFramePr>
          <p:cNvPr id="35" name="Content Placeholder 34"/>
          <p:cNvGraphicFramePr>
            <a:graphicFrameLocks noGrp="1"/>
          </p:cNvGraphicFramePr>
          <p:nvPr>
            <p:ph idx="1"/>
          </p:nvPr>
        </p:nvGraphicFramePr>
        <p:xfrm>
          <a:off x="2000232" y="3429001"/>
          <a:ext cx="6413499" cy="1867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7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78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7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3347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Tujuan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OPD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Sasaran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OPD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err="1">
                          <a:latin typeface="Arial" pitchFamily="34" charset="0"/>
                          <a:cs typeface="Arial" pitchFamily="34" charset="0"/>
                        </a:rPr>
                        <a:t>Indikator</a:t>
                      </a:r>
                      <a:r>
                        <a:rPr lang="en-US" sz="8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>
                          <a:latin typeface="Arial" pitchFamily="34" charset="0"/>
                          <a:cs typeface="Arial" pitchFamily="34" charset="0"/>
                        </a:rPr>
                        <a:t>Sasaran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Mewujudkan</a:t>
                      </a:r>
                      <a:r>
                        <a:rPr lang="en-GB" sz="800" b="1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800" b="1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pelayanan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8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perijinan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8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dan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8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peningkatan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80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investasi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yang </a:t>
                      </a:r>
                      <a:r>
                        <a:rPr lang="en-GB" sz="800" b="1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optimal</a:t>
                      </a:r>
                      <a:endParaRPr lang="en-GB" sz="800" b="1" dirty="0" smtClean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>
                          <a:latin typeface="Arial" pitchFamily="34" charset="0"/>
                          <a:cs typeface="Arial" pitchFamily="34" charset="0"/>
                        </a:rPr>
                        <a:t>Meningkatnya</a:t>
                      </a:r>
                      <a:r>
                        <a:rPr lang="en-US" sz="8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pemrosesan</a:t>
                      </a:r>
                      <a:r>
                        <a:rPr lang="en-US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perijinan</a:t>
                      </a:r>
                      <a:r>
                        <a:rPr lang="en-US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tepat</a:t>
                      </a:r>
                      <a:r>
                        <a:rPr lang="en-US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waktu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Pertumbuhan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pemrosesan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perijinan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tepat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waktu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just"/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Meningkatnya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realisasi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investasi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Kabupaten</a:t>
                      </a:r>
                      <a:r>
                        <a:rPr lang="en-US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Blitar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Pertumbuhan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realisasi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investasi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d-ID" sz="800" b="1" dirty="0" smtClean="0">
                          <a:latin typeface="Arial" pitchFamily="34" charset="0"/>
                          <a:cs typeface="Arial" pitchFamily="34" charset="0"/>
                        </a:rPr>
                        <a:t>                  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Kabupaten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Blitar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</a:tr>
              <a:tr h="507965">
                <a:tc>
                  <a:txBody>
                    <a:bodyPr/>
                    <a:lstStyle/>
                    <a:p>
                      <a:pPr algn="just"/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Meningkatnya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permohonan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ijin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prinsip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Kabupaten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Blitar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Pertumbuhan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permohonan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ijin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prinsip</a:t>
                      </a:r>
                      <a:r>
                        <a:rPr lang="id-ID" sz="800" b="1" dirty="0" smtClean="0"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Kabupaten</a:t>
                      </a:r>
                      <a:r>
                        <a:rPr lang="en-US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1" dirty="0" err="1" smtClean="0">
                          <a:latin typeface="Arial" pitchFamily="34" charset="0"/>
                          <a:cs typeface="Arial" pitchFamily="34" charset="0"/>
                        </a:rPr>
                        <a:t>Blitar</a:t>
                      </a:r>
                      <a:endParaRPr 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  <p:sp>
        <p:nvSpPr>
          <p:cNvPr id="30" name="Striped Right Arrow 29"/>
          <p:cNvSpPr/>
          <p:nvPr/>
        </p:nvSpPr>
        <p:spPr>
          <a:xfrm>
            <a:off x="357158" y="3643314"/>
            <a:ext cx="1397000" cy="12065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dirty="0">
                <a:solidFill>
                  <a:schemeClr val="tx1"/>
                </a:solidFill>
              </a:rPr>
              <a:t>RENSTRA SKPD</a:t>
            </a:r>
          </a:p>
        </p:txBody>
      </p:sp>
      <p:sp>
        <p:nvSpPr>
          <p:cNvPr id="31" name="Horizontal Scroll 30"/>
          <p:cNvSpPr/>
          <p:nvPr/>
        </p:nvSpPr>
        <p:spPr>
          <a:xfrm>
            <a:off x="5286380" y="1142984"/>
            <a:ext cx="2100130" cy="412738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Rounded MT Bold" pitchFamily="34" charset="0"/>
              </a:rPr>
              <a:t>RPJMD</a:t>
            </a:r>
          </a:p>
        </p:txBody>
      </p:sp>
      <p:graphicFrame>
        <p:nvGraphicFramePr>
          <p:cNvPr id="36" name="Diagram 35"/>
          <p:cNvGraphicFramePr/>
          <p:nvPr>
            <p:extLst/>
          </p:nvPr>
        </p:nvGraphicFramePr>
        <p:xfrm>
          <a:off x="3746500" y="5214950"/>
          <a:ext cx="3040078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64D140-01CE-4672-BD9E-F9DF824018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500" y="1258391"/>
            <a:ext cx="3941118" cy="1527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404AF0C-41E3-48BB-8795-D556A653EC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2357430"/>
            <a:ext cx="3941119" cy="1082756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9EC60E4B-6F51-423E-85E7-67AC86C621DA}"/>
              </a:ext>
            </a:extLst>
          </p:cNvPr>
          <p:cNvSpPr/>
          <p:nvPr/>
        </p:nvSpPr>
        <p:spPr>
          <a:xfrm>
            <a:off x="1142976" y="2714620"/>
            <a:ext cx="886769" cy="60412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67230B8-FF3C-411D-BBFB-B2C7E7A3EB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571612"/>
            <a:ext cx="4385618" cy="10211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CDF04DC-D7D0-4093-89EB-0BFCF80232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562" y="2214554"/>
            <a:ext cx="4385619" cy="1109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4561031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3929</TotalTime>
  <Words>2338</Words>
  <Application>Microsoft Office PowerPoint</Application>
  <PresentationFormat>On-screen Show (4:3)</PresentationFormat>
  <Paragraphs>579</Paragraphs>
  <Slides>31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Solstice</vt:lpstr>
      <vt:lpstr>Chart</vt:lpstr>
      <vt:lpstr>Sistem Akuntabilitas Kinerja Instansi Pemerintah  Tahun 2017</vt:lpstr>
      <vt:lpstr>Slide 2</vt:lpstr>
      <vt:lpstr>Slide 3</vt:lpstr>
      <vt:lpstr>Slide 4</vt:lpstr>
      <vt:lpstr>Slide 5</vt:lpstr>
      <vt:lpstr>VISI DAN MISI BUPATI BLITAR 2016-2021</vt:lpstr>
      <vt:lpstr>Slide 7</vt:lpstr>
      <vt:lpstr>Slide 8</vt:lpstr>
      <vt:lpstr>Slide 9</vt:lpstr>
      <vt:lpstr>Slide 10</vt:lpstr>
      <vt:lpstr>Slide 11</vt:lpstr>
      <vt:lpstr>Rencana Aksi Tahun 2018</vt:lpstr>
      <vt:lpstr>Slide 13</vt:lpstr>
      <vt:lpstr>PERJANJIAN KINERJA TAHUN 2017 (ESELON II)</vt:lpstr>
      <vt:lpstr>PERJANJIAN KINERJA TAHUN 2017 (ESELON III)</vt:lpstr>
      <vt:lpstr>PERJANJIAN KINERJA TAHUN 2017 (ESELON IV)</vt:lpstr>
      <vt:lpstr>Akuntabilitas kinerja tahun 2016</vt:lpstr>
      <vt:lpstr>Capaian Kinerja Organisasi (SASARAN 1)</vt:lpstr>
      <vt:lpstr>Capaian Kinerja Organisasi ( SASARAN 2)</vt:lpstr>
      <vt:lpstr>Slide 20</vt:lpstr>
      <vt:lpstr>Slide 21</vt:lpstr>
      <vt:lpstr>Slide 22</vt:lpstr>
      <vt:lpstr>Slide 23</vt:lpstr>
      <vt:lpstr>TINDAK LANJUT EVALUASI SAKIP 2016</vt:lpstr>
      <vt:lpstr>Rencana Aksi Pencapaian Kinerja Tahun 2017</vt:lpstr>
      <vt:lpstr>INOVASI  APLIKASI PERIJINAN (I-MOBIL)</vt:lpstr>
      <vt:lpstr>OPTIMALISASI PENERAPAN SAKIP</vt:lpstr>
      <vt:lpstr>Slide 28</vt:lpstr>
      <vt:lpstr>Slide 29</vt:lpstr>
      <vt:lpstr>UPLOAD WEBSITE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Akuntabilitas Kinerja Instansi Pemerintah  Tahun 2014</dc:title>
  <dc:creator>VAIO</dc:creator>
  <cp:lastModifiedBy>USER</cp:lastModifiedBy>
  <cp:revision>301</cp:revision>
  <cp:lastPrinted>2016-04-14T03:40:35Z</cp:lastPrinted>
  <dcterms:created xsi:type="dcterms:W3CDTF">2015-05-12T12:34:25Z</dcterms:created>
  <dcterms:modified xsi:type="dcterms:W3CDTF">2017-08-25T00:24:00Z</dcterms:modified>
</cp:coreProperties>
</file>