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82" r:id="rId4"/>
    <p:sldId id="283" r:id="rId5"/>
    <p:sldId id="292" r:id="rId6"/>
    <p:sldId id="294" r:id="rId7"/>
    <p:sldId id="295" r:id="rId8"/>
    <p:sldId id="288" r:id="rId9"/>
    <p:sldId id="289" r:id="rId10"/>
    <p:sldId id="290" r:id="rId11"/>
    <p:sldId id="280" r:id="rId12"/>
  </p:sldIdLst>
  <p:sldSz cx="9144000" cy="6858000" type="screen4x3"/>
  <p:notesSz cx="6858000" cy="9144000"/>
  <p:custShowLst>
    <p:custShow name="Custom Show 1" id="0">
      <p:sldLst>
        <p:sld r:id="rId2"/>
        <p:sld r:id="rId3"/>
      </p:sldLst>
    </p:custShow>
  </p:custShow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8AE4DC2-DF13-4AB1-BF60-FA53E0CA244F}">
          <p14:sldIdLst>
            <p14:sldId id="256"/>
            <p14:sldId id="257"/>
            <p14:sldId id="282"/>
          </p14:sldIdLst>
        </p14:section>
        <p14:section name="Untitled Section" id="{4DC5C1FD-B4EF-470C-A2F0-BA409AB2DCC7}">
          <p14:sldIdLst>
            <p14:sldId id="283"/>
            <p14:sldId id="292"/>
            <p14:sldId id="294"/>
          </p14:sldIdLst>
        </p14:section>
        <p14:section name="Untitled Section" id="{7D9445BB-1967-46DC-B0E4-3C792090ED4E}">
          <p14:sldIdLst>
            <p14:sldId id="295"/>
            <p14:sldId id="288"/>
            <p14:sldId id="289"/>
            <p14:sldId id="290"/>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FFICER" initials="O" lastIdx="1" clrIdx="0">
    <p:extLst>
      <p:ext uri="{19B8F6BF-5375-455C-9EA6-DF929625EA0E}">
        <p15:presenceInfo xmlns:p15="http://schemas.microsoft.com/office/powerpoint/2012/main" userId="OFFIC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66"/>
    <a:srgbClr val="FFFF99"/>
    <a:srgbClr val="C0E399"/>
    <a:srgbClr val="FBE4DD"/>
    <a:srgbClr val="FDF1ED"/>
    <a:srgbClr val="FCEDE8"/>
    <a:srgbClr val="FCE7E0"/>
    <a:srgbClr val="FFFF00"/>
    <a:srgbClr val="FBEAE5"/>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2" autoAdjust="0"/>
  </p:normalViewPr>
  <p:slideViewPr>
    <p:cSldViewPr>
      <p:cViewPr varScale="1">
        <p:scale>
          <a:sx n="72" d="100"/>
          <a:sy n="72" d="100"/>
        </p:scale>
        <p:origin x="13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792AF-5CFC-4474-BD6D-293FEAA39DF7}" type="datetimeFigureOut">
              <a:rPr lang="id-ID" smtClean="0"/>
              <a:t>13/07/2022</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929F05-318B-430F-828F-A7340449B663}" type="slidenum">
              <a:rPr lang="id-ID" smtClean="0"/>
              <a:t>‹#›</a:t>
            </a:fld>
            <a:endParaRPr lang="id-ID"/>
          </a:p>
        </p:txBody>
      </p:sp>
    </p:spTree>
    <p:extLst>
      <p:ext uri="{BB962C8B-B14F-4D97-AF65-F5344CB8AC3E}">
        <p14:creationId xmlns:p14="http://schemas.microsoft.com/office/powerpoint/2010/main" val="1305408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2</a:t>
            </a:fld>
            <a:endParaRPr lang="id-ID"/>
          </a:p>
        </p:txBody>
      </p:sp>
    </p:spTree>
    <p:extLst>
      <p:ext uri="{BB962C8B-B14F-4D97-AF65-F5344CB8AC3E}">
        <p14:creationId xmlns:p14="http://schemas.microsoft.com/office/powerpoint/2010/main" val="1189716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11</a:t>
            </a:fld>
            <a:endParaRPr lang="id-ID"/>
          </a:p>
        </p:txBody>
      </p:sp>
    </p:spTree>
    <p:extLst>
      <p:ext uri="{BB962C8B-B14F-4D97-AF65-F5344CB8AC3E}">
        <p14:creationId xmlns:p14="http://schemas.microsoft.com/office/powerpoint/2010/main" val="189160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3</a:t>
            </a:fld>
            <a:endParaRPr lang="id-ID"/>
          </a:p>
        </p:txBody>
      </p:sp>
    </p:spTree>
    <p:extLst>
      <p:ext uri="{BB962C8B-B14F-4D97-AF65-F5344CB8AC3E}">
        <p14:creationId xmlns:p14="http://schemas.microsoft.com/office/powerpoint/2010/main" val="118971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4</a:t>
            </a:fld>
            <a:endParaRPr lang="id-ID"/>
          </a:p>
        </p:txBody>
      </p:sp>
    </p:spTree>
    <p:extLst>
      <p:ext uri="{BB962C8B-B14F-4D97-AF65-F5344CB8AC3E}">
        <p14:creationId xmlns:p14="http://schemas.microsoft.com/office/powerpoint/2010/main" val="1189716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5</a:t>
            </a:fld>
            <a:endParaRPr lang="id-ID"/>
          </a:p>
        </p:txBody>
      </p:sp>
    </p:spTree>
    <p:extLst>
      <p:ext uri="{BB962C8B-B14F-4D97-AF65-F5344CB8AC3E}">
        <p14:creationId xmlns:p14="http://schemas.microsoft.com/office/powerpoint/2010/main" val="945213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6</a:t>
            </a:fld>
            <a:endParaRPr lang="id-ID"/>
          </a:p>
        </p:txBody>
      </p:sp>
    </p:spTree>
    <p:extLst>
      <p:ext uri="{BB962C8B-B14F-4D97-AF65-F5344CB8AC3E}">
        <p14:creationId xmlns:p14="http://schemas.microsoft.com/office/powerpoint/2010/main" val="314256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7</a:t>
            </a:fld>
            <a:endParaRPr lang="id-ID"/>
          </a:p>
        </p:txBody>
      </p:sp>
    </p:spTree>
    <p:extLst>
      <p:ext uri="{BB962C8B-B14F-4D97-AF65-F5344CB8AC3E}">
        <p14:creationId xmlns:p14="http://schemas.microsoft.com/office/powerpoint/2010/main" val="28755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8</a:t>
            </a:fld>
            <a:endParaRPr lang="id-ID"/>
          </a:p>
        </p:txBody>
      </p:sp>
    </p:spTree>
    <p:extLst>
      <p:ext uri="{BB962C8B-B14F-4D97-AF65-F5344CB8AC3E}">
        <p14:creationId xmlns:p14="http://schemas.microsoft.com/office/powerpoint/2010/main" val="118971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9</a:t>
            </a:fld>
            <a:endParaRPr lang="id-ID"/>
          </a:p>
        </p:txBody>
      </p:sp>
    </p:spTree>
    <p:extLst>
      <p:ext uri="{BB962C8B-B14F-4D97-AF65-F5344CB8AC3E}">
        <p14:creationId xmlns:p14="http://schemas.microsoft.com/office/powerpoint/2010/main" val="1189716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FA929F05-318B-430F-828F-A7340449B663}" type="slidenum">
              <a:rPr lang="id-ID" smtClean="0"/>
              <a:t>10</a:t>
            </a:fld>
            <a:endParaRPr lang="id-ID"/>
          </a:p>
        </p:txBody>
      </p:sp>
    </p:spTree>
    <p:extLst>
      <p:ext uri="{BB962C8B-B14F-4D97-AF65-F5344CB8AC3E}">
        <p14:creationId xmlns:p14="http://schemas.microsoft.com/office/powerpoint/2010/main" val="118971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F6EB8E46-B6D4-4B2A-A7E5-C1773774A6C1}" type="datetimeFigureOut">
              <a:rPr lang="id-ID" smtClean="0"/>
              <a:t>13/07/2022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306088255"/>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6EB8E46-B6D4-4B2A-A7E5-C1773774A6C1}" type="datetimeFigureOut">
              <a:rPr lang="id-ID" smtClean="0"/>
              <a:t>13/07/2022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654306100"/>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6EB8E46-B6D4-4B2A-A7E5-C1773774A6C1}" type="datetimeFigureOut">
              <a:rPr lang="id-ID" smtClean="0"/>
              <a:t>13/07/2022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1511375830"/>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F6EB8E46-B6D4-4B2A-A7E5-C1773774A6C1}" type="datetimeFigureOut">
              <a:rPr lang="id-ID" smtClean="0"/>
              <a:t>13/07/2022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2947257346"/>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EB8E46-B6D4-4B2A-A7E5-C1773774A6C1}" type="datetimeFigureOut">
              <a:rPr lang="id-ID" smtClean="0"/>
              <a:t>13/07/2022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3835848665"/>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6EB8E46-B6D4-4B2A-A7E5-C1773774A6C1}" type="datetimeFigureOut">
              <a:rPr lang="id-ID" smtClean="0"/>
              <a:t>13/07/2022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2505331939"/>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F6EB8E46-B6D4-4B2A-A7E5-C1773774A6C1}" type="datetimeFigureOut">
              <a:rPr lang="id-ID" smtClean="0"/>
              <a:t>13/07/2022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2804099573"/>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6EB8E46-B6D4-4B2A-A7E5-C1773774A6C1}" type="datetimeFigureOut">
              <a:rPr lang="id-ID" smtClean="0"/>
              <a:t>13/07/2022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2219687640"/>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B8E46-B6D4-4B2A-A7E5-C1773774A6C1}" type="datetimeFigureOut">
              <a:rPr lang="id-ID" smtClean="0"/>
              <a:t>13/07/2022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2746840770"/>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B8E46-B6D4-4B2A-A7E5-C1773774A6C1}" type="datetimeFigureOut">
              <a:rPr lang="id-ID" smtClean="0"/>
              <a:t>13/07/2022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3063718199"/>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EB8E46-B6D4-4B2A-A7E5-C1773774A6C1}" type="datetimeFigureOut">
              <a:rPr lang="id-ID" smtClean="0"/>
              <a:t>13/07/2022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72D8629-C1EC-4F4E-9096-54478DD000E8}" type="slidenum">
              <a:rPr lang="id-ID" smtClean="0"/>
              <a:t>‹#›</a:t>
            </a:fld>
            <a:endParaRPr lang="id-ID"/>
          </a:p>
        </p:txBody>
      </p:sp>
    </p:spTree>
    <p:extLst>
      <p:ext uri="{BB962C8B-B14F-4D97-AF65-F5344CB8AC3E}">
        <p14:creationId xmlns:p14="http://schemas.microsoft.com/office/powerpoint/2010/main" val="4037140400"/>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B8E46-B6D4-4B2A-A7E5-C1773774A6C1}" type="datetimeFigureOut">
              <a:rPr lang="id-ID" smtClean="0"/>
              <a:t>13/07/2022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D8629-C1EC-4F4E-9096-54478DD000E8}" type="slidenum">
              <a:rPr lang="id-ID" smtClean="0"/>
              <a:t>‹#›</a:t>
            </a:fld>
            <a:endParaRPr lang="id-ID"/>
          </a:p>
        </p:txBody>
      </p:sp>
    </p:spTree>
    <p:extLst>
      <p:ext uri="{BB962C8B-B14F-4D97-AF65-F5344CB8AC3E}">
        <p14:creationId xmlns:p14="http://schemas.microsoft.com/office/powerpoint/2010/main" val="2665442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ommons.wikimedia.org/wiki/File:Search-button.p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bric.dpmptsp.blitarkab.go.id/"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495800"/>
            <a:ext cx="9144000" cy="2362200"/>
          </a:xfrm>
          <a:prstGeom prst="rect">
            <a:avLst/>
          </a:prstGeom>
          <a:solidFill>
            <a:srgbClr val="92D05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0" name="TextBox 9"/>
          <p:cNvSpPr txBox="1"/>
          <p:nvPr/>
        </p:nvSpPr>
        <p:spPr>
          <a:xfrm>
            <a:off x="222420" y="175064"/>
            <a:ext cx="3525283" cy="747279"/>
          </a:xfrm>
          <a:prstGeom prst="rect">
            <a:avLst/>
          </a:prstGeom>
          <a:noFill/>
        </p:spPr>
        <p:txBody>
          <a:bodyPr wrap="square" lIns="0" rIns="0" rtlCol="0" anchor="ctr">
            <a:noAutofit/>
          </a:bodyPr>
          <a:lstStyle/>
          <a:p>
            <a:endParaRPr lang="en-AU" sz="1500" b="1" i="1" dirty="0">
              <a:solidFill>
                <a:schemeClr val="tx2">
                  <a:lumMod val="60000"/>
                  <a:lumOff val="40000"/>
                </a:schemeClr>
              </a:solidFill>
              <a:effectLst/>
              <a:latin typeface="Arial" pitchFamily="34" charset="0"/>
              <a:cs typeface="Arial" pitchFamily="34" charset="0"/>
            </a:endParaRPr>
          </a:p>
        </p:txBody>
      </p:sp>
      <p:sp>
        <p:nvSpPr>
          <p:cNvPr id="2" name="Flowchart: Document 1">
            <a:extLst>
              <a:ext uri="{FF2B5EF4-FFF2-40B4-BE49-F238E27FC236}">
                <a16:creationId xmlns:a16="http://schemas.microsoft.com/office/drawing/2014/main" id="{365BFC23-B61E-4D7B-8FEE-CEAF6B5FC282}"/>
              </a:ext>
            </a:extLst>
          </p:cNvPr>
          <p:cNvSpPr/>
          <p:nvPr/>
        </p:nvSpPr>
        <p:spPr>
          <a:xfrm>
            <a:off x="158551" y="157869"/>
            <a:ext cx="8826897" cy="5387536"/>
          </a:xfrm>
          <a:prstGeom prst="flowChartDocumen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solidFill>
                <a:srgbClr val="FFFF00"/>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Rectangle 4">
            <a:extLst>
              <a:ext uri="{FF2B5EF4-FFF2-40B4-BE49-F238E27FC236}">
                <a16:creationId xmlns:a16="http://schemas.microsoft.com/office/drawing/2014/main" id="{8F182048-053A-4333-B5EF-3C7462994543}"/>
              </a:ext>
            </a:extLst>
          </p:cNvPr>
          <p:cNvSpPr/>
          <p:nvPr/>
        </p:nvSpPr>
        <p:spPr>
          <a:xfrm>
            <a:off x="5638800" y="4876112"/>
            <a:ext cx="3129381" cy="1292662"/>
          </a:xfrm>
          <a:prstGeom prst="rect">
            <a:avLst/>
          </a:prstGeom>
          <a:noFill/>
        </p:spPr>
        <p:txBody>
          <a:bodyPr wrap="square" lIns="91440" tIns="45720" rIns="91440" bIns="45720">
            <a:spAutoFit/>
          </a:bodyPr>
          <a:lstStyle/>
          <a:p>
            <a:pPr algn="ctr"/>
            <a:r>
              <a:rPr lang="id-ID"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dpmptsp</a:t>
            </a:r>
          </a:p>
          <a:p>
            <a:pPr algn="r"/>
            <a:r>
              <a:rPr lang="id-ID"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Kab. Blitar</a:t>
            </a:r>
          </a:p>
        </p:txBody>
      </p:sp>
      <p:sp>
        <p:nvSpPr>
          <p:cNvPr id="12" name="Rectangle 11">
            <a:extLst>
              <a:ext uri="{FF2B5EF4-FFF2-40B4-BE49-F238E27FC236}">
                <a16:creationId xmlns:a16="http://schemas.microsoft.com/office/drawing/2014/main" id="{B0172F90-DB91-4F70-BA88-CAA069357CA5}"/>
              </a:ext>
            </a:extLst>
          </p:cNvPr>
          <p:cNvSpPr/>
          <p:nvPr/>
        </p:nvSpPr>
        <p:spPr>
          <a:xfrm>
            <a:off x="4552132" y="6168773"/>
            <a:ext cx="4136325" cy="523541"/>
          </a:xfrm>
          <a:prstGeom prst="rect">
            <a:avLst/>
          </a:prstGeom>
          <a:noFill/>
        </p:spPr>
        <p:txBody>
          <a:bodyPr wrap="none" lIns="91440" tIns="45720" rIns="91440" bIns="45720">
            <a:prstTxWarp prst="textChevronInverted">
              <a:avLst/>
            </a:prstTxWarp>
            <a:spAutoFit/>
          </a:bodyPr>
          <a:lstStyle/>
          <a:p>
            <a:pPr algn="ctr"/>
            <a:r>
              <a:rPr lang="id-ID" sz="5400" b="1" dirty="0">
                <a:ln w="0"/>
                <a:solidFill>
                  <a:srgbClr val="FFFF00"/>
                </a:solidFill>
                <a:effectLst>
                  <a:outerShdw blurRad="38100" dist="38100" dir="2700000" algn="tl">
                    <a:srgbClr val="000000">
                      <a:alpha val="43137"/>
                    </a:srgbClr>
                  </a:outerShdw>
                </a:effectLst>
                <a:latin typeface="Bradley Hand ITC" panose="03070402050302030203" pitchFamily="66" charset="0"/>
              </a:rPr>
              <a:t>Melayani dengan Sepenuh Hati</a:t>
            </a:r>
            <a:endParaRPr lang="en-US" sz="5400" b="1" cap="none" spc="0" dirty="0">
              <a:ln w="0"/>
              <a:solidFill>
                <a:srgbClr val="FFFF00"/>
              </a:solidFill>
              <a:effectLst>
                <a:outerShdw blurRad="38100" dist="38100" dir="2700000" algn="tl">
                  <a:srgbClr val="000000">
                    <a:alpha val="43137"/>
                  </a:srgbClr>
                </a:outerShdw>
              </a:effectLst>
              <a:latin typeface="Bradley Hand ITC" panose="03070402050302030203" pitchFamily="66" charset="0"/>
            </a:endParaRPr>
          </a:p>
        </p:txBody>
      </p:sp>
      <p:sp>
        <p:nvSpPr>
          <p:cNvPr id="4" name="TextBox 3">
            <a:extLst>
              <a:ext uri="{FF2B5EF4-FFF2-40B4-BE49-F238E27FC236}">
                <a16:creationId xmlns:a16="http://schemas.microsoft.com/office/drawing/2014/main" id="{A271287E-4DAC-405E-BB75-1FA77CA2F029}"/>
              </a:ext>
            </a:extLst>
          </p:cNvPr>
          <p:cNvSpPr txBox="1"/>
          <p:nvPr/>
        </p:nvSpPr>
        <p:spPr>
          <a:xfrm>
            <a:off x="477926" y="922343"/>
            <a:ext cx="8148411" cy="1586909"/>
          </a:xfrm>
          <a:prstGeom prst="rect">
            <a:avLst/>
          </a:prstGeom>
          <a:noFill/>
        </p:spPr>
        <p:txBody>
          <a:bodyPr wrap="square" rtlCol="0">
            <a:spAutoFit/>
          </a:bodyPr>
          <a:lstStyle/>
          <a:p>
            <a:r>
              <a:rPr lang="id-ID" sz="6600" b="1" dirty="0">
                <a:solidFill>
                  <a:srgbClr val="FFFF00"/>
                </a:solidFill>
                <a:effectLst>
                  <a:outerShdw blurRad="38100" dist="38100" dir="2700000" algn="tl">
                    <a:srgbClr val="000000">
                      <a:alpha val="43137"/>
                    </a:srgbClr>
                  </a:outerShdw>
                </a:effectLst>
                <a:latin typeface="Gill Sans Ultra Bold" panose="020B0A02020104020203" pitchFamily="34" charset="0"/>
              </a:rPr>
              <a:t>Si JaBRIC</a:t>
            </a:r>
          </a:p>
          <a:p>
            <a:pPr>
              <a:lnSpc>
                <a:spcPct val="150000"/>
              </a:lnSpc>
            </a:pPr>
            <a:r>
              <a:rPr lang="id-ID" sz="2400" b="1" i="1" dirty="0">
                <a:solidFill>
                  <a:schemeClr val="bg1"/>
                </a:solidFill>
                <a:latin typeface="Bahnschrift SemiBold" panose="020B0502040204020203" pitchFamily="34" charset="0"/>
              </a:rPr>
              <a:t>Sistem Jaringan Blitar Regency Investment Corridor</a:t>
            </a: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77649"/>
          <a:stretch/>
        </p:blipFill>
        <p:spPr bwMode="auto">
          <a:xfrm>
            <a:off x="8001000" y="228600"/>
            <a:ext cx="82317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658166"/>
      </p:ext>
    </p:extLst>
  </p:cSld>
  <p:clrMapOvr>
    <a:masterClrMapping/>
  </p:clrMapOvr>
  <mc:AlternateContent xmlns:mc="http://schemas.openxmlformats.org/markup-compatibility/2006" xmlns:p14="http://schemas.microsoft.com/office/powerpoint/2010/main">
    <mc:Choice Requires="p14">
      <p:transition spd="slow" p14:dur="2500" advTm="4104">
        <p:checker/>
      </p:transition>
    </mc:Choice>
    <mc:Fallback xmlns="">
      <p:transition spd="slow" advTm="4104">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3644" y="150418"/>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effectLst>
                <a:outerShdw blurRad="38100" dist="38100" dir="2700000" algn="tl">
                  <a:srgbClr val="000000">
                    <a:alpha val="43137"/>
                  </a:srgbClr>
                </a:outerShdw>
              </a:effectLst>
              <a:latin typeface="Gill Sans Ultra Bold" panose="020B0A02020104020203" pitchFamily="34" charset="0"/>
            </a:endParaRPr>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5" name="TextBox 4">
            <a:extLst>
              <a:ext uri="{FF2B5EF4-FFF2-40B4-BE49-F238E27FC236}">
                <a16:creationId xmlns:a16="http://schemas.microsoft.com/office/drawing/2014/main" id="{8C4DCA49-BE60-451A-BA33-CEE5B9BABD6E}"/>
              </a:ext>
            </a:extLst>
          </p:cNvPr>
          <p:cNvSpPr txBox="1"/>
          <p:nvPr/>
        </p:nvSpPr>
        <p:spPr>
          <a:xfrm>
            <a:off x="4037427" y="2729132"/>
            <a:ext cx="914400" cy="914400"/>
          </a:xfrm>
          <a:prstGeom prst="rect">
            <a:avLst/>
          </a:prstGeom>
          <a:noFill/>
        </p:spPr>
        <p:txBody>
          <a:bodyPr wrap="square" rtlCol="0">
            <a:spAutoFit/>
          </a:bodyPr>
          <a:lstStyle/>
          <a:p>
            <a:endParaRPr lang="id-ID"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3841"/>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Pentagon 10">
            <a:extLst>
              <a:ext uri="{FF2B5EF4-FFF2-40B4-BE49-F238E27FC236}">
                <a16:creationId xmlns:a16="http://schemas.microsoft.com/office/drawing/2014/main" id="{B01B23BB-E949-43E7-97C3-C81885BF8773}"/>
              </a:ext>
            </a:extLst>
          </p:cNvPr>
          <p:cNvSpPr/>
          <p:nvPr/>
        </p:nvSpPr>
        <p:spPr>
          <a:xfrm>
            <a:off x="159986" y="163841"/>
            <a:ext cx="1831207" cy="6119486"/>
          </a:xfrm>
          <a:prstGeom prst="homePlate">
            <a:avLst/>
          </a:prstGeom>
        </p:spPr>
        <p:style>
          <a:lnRef idx="0">
            <a:schemeClr val="accent3"/>
          </a:lnRef>
          <a:fillRef idx="3">
            <a:schemeClr val="accent3"/>
          </a:fillRef>
          <a:effectRef idx="3">
            <a:schemeClr val="accent3"/>
          </a:effectRef>
          <a:fontRef idx="minor">
            <a:schemeClr val="lt1"/>
          </a:fontRef>
        </p:style>
        <p:txBody>
          <a:bodyPr vert="wordArtVert" wrap="square" lIns="91440" tIns="45720" rIns="91440" bIns="45720">
            <a:spAutoFit/>
          </a:bodyPr>
          <a:lstStyle/>
          <a:p>
            <a:pPr algn="ctr"/>
            <a:r>
              <a:rPr lang="en-US"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T</a:t>
            </a:r>
            <a:r>
              <a:rPr lang="id-ID"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entang</a:t>
            </a:r>
          </a:p>
          <a:p>
            <a:pPr algn="ctr"/>
            <a:r>
              <a:rPr lang="id-ID"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SiJaBRIC</a:t>
            </a:r>
            <a:endParaRPr lang="en-US" sz="8800" i="1" cap="none" spc="0" dirty="0">
              <a:ln w="12700">
                <a:solidFill>
                  <a:schemeClr val="accent1"/>
                </a:solidFill>
                <a:prstDash val="solid"/>
              </a:ln>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ndParaRPr>
          </a:p>
        </p:txBody>
      </p:sp>
      <p:sp>
        <p:nvSpPr>
          <p:cNvPr id="3" name="TextBox 2">
            <a:extLst>
              <a:ext uri="{FF2B5EF4-FFF2-40B4-BE49-F238E27FC236}">
                <a16:creationId xmlns:a16="http://schemas.microsoft.com/office/drawing/2014/main" id="{7546CCD3-A107-4E78-9ECC-E9B7D423301E}"/>
              </a:ext>
            </a:extLst>
          </p:cNvPr>
          <p:cNvSpPr txBox="1"/>
          <p:nvPr/>
        </p:nvSpPr>
        <p:spPr>
          <a:xfrm>
            <a:off x="2221132" y="5263091"/>
            <a:ext cx="4484468" cy="369332"/>
          </a:xfrm>
          <a:prstGeom prst="rect">
            <a:avLst/>
          </a:prstGeom>
          <a:noFill/>
        </p:spPr>
        <p:txBody>
          <a:bodyPr wrap="square" rtlCol="0">
            <a:spAutoFit/>
          </a:bodyPr>
          <a:lstStyle/>
          <a:p>
            <a:r>
              <a:rPr lang="id-ID" b="1" dirty="0"/>
              <a:t>Data Statistik Pengunjung Aplikasi Si JaBRIC</a:t>
            </a:r>
          </a:p>
        </p:txBody>
      </p:sp>
      <p:pic>
        <p:nvPicPr>
          <p:cNvPr id="4" name="Picture 3">
            <a:extLst>
              <a:ext uri="{FF2B5EF4-FFF2-40B4-BE49-F238E27FC236}">
                <a16:creationId xmlns:a16="http://schemas.microsoft.com/office/drawing/2014/main" id="{0151F543-22E0-2FBE-9293-B417DD1A6CF1}"/>
              </a:ext>
            </a:extLst>
          </p:cNvPr>
          <p:cNvPicPr>
            <a:picLocks noChangeAspect="1"/>
          </p:cNvPicPr>
          <p:nvPr/>
        </p:nvPicPr>
        <p:blipFill>
          <a:blip r:embed="rId4"/>
          <a:stretch>
            <a:fillRect/>
          </a:stretch>
        </p:blipFill>
        <p:spPr>
          <a:xfrm>
            <a:off x="2221132" y="760251"/>
            <a:ext cx="6008024" cy="4502840"/>
          </a:xfrm>
          <a:prstGeom prst="rect">
            <a:avLst/>
          </a:prstGeom>
        </p:spPr>
      </p:pic>
    </p:spTree>
    <p:extLst>
      <p:ext uri="{BB962C8B-B14F-4D97-AF65-F5344CB8AC3E}">
        <p14:creationId xmlns:p14="http://schemas.microsoft.com/office/powerpoint/2010/main" val="614129906"/>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E202C5-0F32-4DBA-B85B-D502C70817B5}"/>
              </a:ext>
            </a:extLst>
          </p:cNvPr>
          <p:cNvPicPr>
            <a:picLocks noChangeAspect="1"/>
          </p:cNvPicPr>
          <p:nvPr/>
        </p:nvPicPr>
        <p:blipFill rotWithShape="1">
          <a:blip r:embed="rId3"/>
          <a:srcRect l="2315" t="19656" r="2084" b="19047"/>
          <a:stretch/>
        </p:blipFill>
        <p:spPr>
          <a:xfrm>
            <a:off x="169001" y="4904545"/>
            <a:ext cx="8805998" cy="1953455"/>
          </a:xfrm>
          <a:prstGeom prst="rect">
            <a:avLst/>
          </a:prstGeom>
        </p:spPr>
      </p:pic>
      <p:grpSp>
        <p:nvGrpSpPr>
          <p:cNvPr id="11" name="Group 10">
            <a:extLst>
              <a:ext uri="{FF2B5EF4-FFF2-40B4-BE49-F238E27FC236}">
                <a16:creationId xmlns:a16="http://schemas.microsoft.com/office/drawing/2014/main" id="{EDB1D74A-FC52-4BCD-A170-68474D022CB2}"/>
              </a:ext>
            </a:extLst>
          </p:cNvPr>
          <p:cNvGrpSpPr/>
          <p:nvPr/>
        </p:nvGrpSpPr>
        <p:grpSpPr>
          <a:xfrm>
            <a:off x="1295400" y="1143000"/>
            <a:ext cx="7148052" cy="3694369"/>
            <a:chOff x="6313040" y="2753554"/>
            <a:chExt cx="4431160" cy="2735712"/>
          </a:xfrm>
          <a:solidFill>
            <a:schemeClr val="bg1"/>
          </a:solidFill>
        </p:grpSpPr>
        <p:sp>
          <p:nvSpPr>
            <p:cNvPr id="12" name="Title 1">
              <a:extLst>
                <a:ext uri="{FF2B5EF4-FFF2-40B4-BE49-F238E27FC236}">
                  <a16:creationId xmlns:a16="http://schemas.microsoft.com/office/drawing/2014/main" id="{CED27022-BEF2-4B83-8E2C-4B83EA58215F}"/>
                </a:ext>
              </a:extLst>
            </p:cNvPr>
            <p:cNvSpPr txBox="1">
              <a:spLocks/>
            </p:cNvSpPr>
            <p:nvPr/>
          </p:nvSpPr>
          <p:spPr>
            <a:xfrm>
              <a:off x="6351135" y="2982532"/>
              <a:ext cx="3957964" cy="1712800"/>
            </a:xfrm>
            <a:prstGeom prst="rect">
              <a:avLst/>
            </a:prstGeom>
            <a:solidFill>
              <a:schemeClr val="accent3">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FFFF00"/>
                  </a:solidFill>
                  <a:effectLst>
                    <a:outerShdw blurRad="228600" dist="38100" dir="9600000" algn="tl" rotWithShape="0">
                      <a:prstClr val="black">
                        <a:alpha val="40000"/>
                      </a:prstClr>
                    </a:outerShdw>
                  </a:effectLst>
                  <a:latin typeface="Franklin Gothic Demi" panose="020B0703020102020204" pitchFamily="34" charset="0"/>
                </a:rPr>
                <a:t>TERIMA KASIH</a:t>
              </a:r>
              <a:endParaRPr lang="en-US" sz="5400" dirty="0">
                <a:solidFill>
                  <a:srgbClr val="FFFF00"/>
                </a:solidFill>
                <a:effectLst>
                  <a:outerShdw blurRad="228600" dist="38100" dir="9600000" algn="tl" rotWithShape="0">
                    <a:prstClr val="black">
                      <a:alpha val="40000"/>
                    </a:prstClr>
                  </a:outerShdw>
                </a:effectLst>
                <a:latin typeface="Franklin Gothic Demi" panose="020B0703020102020204" pitchFamily="34" charset="0"/>
              </a:endParaRPr>
            </a:p>
          </p:txBody>
        </p:sp>
        <p:sp>
          <p:nvSpPr>
            <p:cNvPr id="13" name="TextBox 12">
              <a:extLst>
                <a:ext uri="{FF2B5EF4-FFF2-40B4-BE49-F238E27FC236}">
                  <a16:creationId xmlns:a16="http://schemas.microsoft.com/office/drawing/2014/main" id="{47ABD935-6079-4E22-8ADA-E5E15809537F}"/>
                </a:ext>
              </a:extLst>
            </p:cNvPr>
            <p:cNvSpPr txBox="1"/>
            <p:nvPr/>
          </p:nvSpPr>
          <p:spPr>
            <a:xfrm>
              <a:off x="6313040" y="2753554"/>
              <a:ext cx="1066800" cy="1446550"/>
            </a:xfrm>
            <a:prstGeom prst="rect">
              <a:avLst/>
            </a:prstGeom>
            <a:noFill/>
          </p:spPr>
          <p:txBody>
            <a:bodyPr wrap="square" rtlCol="0">
              <a:spAutoFit/>
            </a:bodyPr>
            <a:lstStyle/>
            <a:p>
              <a:r>
                <a:rPr lang="en-US" sz="8800" dirty="0">
                  <a:solidFill>
                    <a:srgbClr val="FFFF00"/>
                  </a:solidFill>
                  <a:latin typeface="Cooper Black" pitchFamily="18" charset="0"/>
                </a:rPr>
                <a:t>“</a:t>
              </a:r>
            </a:p>
          </p:txBody>
        </p:sp>
        <p:sp>
          <p:nvSpPr>
            <p:cNvPr id="14" name="TextBox 13">
              <a:extLst>
                <a:ext uri="{FF2B5EF4-FFF2-40B4-BE49-F238E27FC236}">
                  <a16:creationId xmlns:a16="http://schemas.microsoft.com/office/drawing/2014/main" id="{26310820-3A8B-4BFE-839F-3CEA63697C42}"/>
                </a:ext>
              </a:extLst>
            </p:cNvPr>
            <p:cNvSpPr txBox="1"/>
            <p:nvPr/>
          </p:nvSpPr>
          <p:spPr>
            <a:xfrm>
              <a:off x="9677400" y="4042716"/>
              <a:ext cx="1066800" cy="1446550"/>
            </a:xfrm>
            <a:prstGeom prst="rect">
              <a:avLst/>
            </a:prstGeom>
            <a:noFill/>
          </p:spPr>
          <p:txBody>
            <a:bodyPr wrap="square" rtlCol="0">
              <a:spAutoFit/>
            </a:bodyPr>
            <a:lstStyle/>
            <a:p>
              <a:r>
                <a:rPr lang="en-US" sz="8800" dirty="0">
                  <a:solidFill>
                    <a:srgbClr val="FFFF00"/>
                  </a:solidFill>
                  <a:latin typeface="Cooper Black" pitchFamily="18" charset="0"/>
                </a:rPr>
                <a:t>”</a:t>
              </a:r>
            </a:p>
          </p:txBody>
        </p:sp>
      </p:gr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63841"/>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827488"/>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30267"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solidFill>
                <a:srgbClr val="FFFF00"/>
              </a:solidFill>
              <a:effectLst>
                <a:outerShdw blurRad="38100" dist="38100" dir="2700000" algn="tl">
                  <a:srgbClr val="000000">
                    <a:alpha val="43137"/>
                  </a:srgbClr>
                </a:outerShdw>
              </a:effectLst>
              <a:latin typeface="Gill Sans Ultra Bold" panose="020B0A02020104020203" pitchFamily="34" charset="0"/>
            </a:endParaRPr>
          </a:p>
        </p:txBody>
      </p:sp>
      <p:sp>
        <p:nvSpPr>
          <p:cNvPr id="6" name="Rectangle 5">
            <a:extLst>
              <a:ext uri="{FF2B5EF4-FFF2-40B4-BE49-F238E27FC236}">
                <a16:creationId xmlns:a16="http://schemas.microsoft.com/office/drawing/2014/main" id="{562302D2-6970-4812-9DDC-CBC522560CCC}"/>
              </a:ext>
            </a:extLst>
          </p:cNvPr>
          <p:cNvSpPr/>
          <p:nvPr/>
        </p:nvSpPr>
        <p:spPr>
          <a:xfrm>
            <a:off x="148772" y="86560"/>
            <a:ext cx="4834978" cy="923330"/>
          </a:xfrm>
          <a:prstGeom prst="rect">
            <a:avLst/>
          </a:prstGeom>
          <a:noFill/>
        </p:spPr>
        <p:txBody>
          <a:bodyPr wrap="none" lIns="91440" tIns="45720" rIns="91440" bIns="45720">
            <a:spAutoFit/>
          </a:bodyPr>
          <a:lstStyle/>
          <a:p>
            <a:pPr algn="ctr"/>
            <a:r>
              <a:rPr lang="id-ID" sz="5400" b="1" i="1" u="sng" cap="none" spc="0" dirty="0">
                <a:ln w="12700">
                  <a:noFill/>
                  <a:prstDash val="solid"/>
                </a:ln>
                <a:solidFill>
                  <a:schemeClr val="accent3">
                    <a:lumMod val="50000"/>
                  </a:schemeClr>
                </a:solidFill>
                <a:effectLst>
                  <a:outerShdw dist="38100" dir="2640000" algn="bl" rotWithShape="0">
                    <a:schemeClr val="accent3">
                      <a:lumMod val="20000"/>
                      <a:lumOff val="80000"/>
                    </a:schemeClr>
                  </a:outerShdw>
                </a:effectLst>
                <a:latin typeface="Britannic Bold" panose="020B0903060703020204" pitchFamily="34" charset="0"/>
              </a:rPr>
              <a:t>Latar Belakang</a:t>
            </a:r>
            <a:endParaRPr lang="en-US" sz="5400" b="1" i="1" u="sng" cap="none" spc="0" dirty="0">
              <a:ln w="12700">
                <a:noFill/>
                <a:prstDash val="solid"/>
              </a:ln>
              <a:solidFill>
                <a:schemeClr val="accent3">
                  <a:lumMod val="50000"/>
                </a:schemeClr>
              </a:solidFill>
              <a:effectLst>
                <a:outerShdw dist="38100" dir="2640000" algn="bl" rotWithShape="0">
                  <a:schemeClr val="accent3">
                    <a:lumMod val="20000"/>
                    <a:lumOff val="80000"/>
                  </a:schemeClr>
                </a:outerShdw>
              </a:effectLst>
              <a:latin typeface="Britannic Bold" panose="020B0903060703020204" pitchFamily="34" charset="0"/>
            </a:endParaRPr>
          </a:p>
        </p:txBody>
      </p:sp>
      <p:sp>
        <p:nvSpPr>
          <p:cNvPr id="7" name="TextBox 6">
            <a:extLst>
              <a:ext uri="{FF2B5EF4-FFF2-40B4-BE49-F238E27FC236}">
                <a16:creationId xmlns:a16="http://schemas.microsoft.com/office/drawing/2014/main" id="{7DFD267E-6F89-40DA-801E-F9A33F1454D2}"/>
              </a:ext>
            </a:extLst>
          </p:cNvPr>
          <p:cNvSpPr txBox="1"/>
          <p:nvPr/>
        </p:nvSpPr>
        <p:spPr>
          <a:xfrm>
            <a:off x="243336" y="1371600"/>
            <a:ext cx="8742112" cy="461665"/>
          </a:xfrm>
          <a:prstGeom prst="rect">
            <a:avLst/>
          </a:prstGeom>
          <a:noFill/>
        </p:spPr>
        <p:txBody>
          <a:bodyPr wrap="square" rtlCol="0">
            <a:spAutoFit/>
          </a:bodyPr>
          <a:lstStyle/>
          <a:p>
            <a:endParaRPr lang="id-ID" sz="2400" dirty="0"/>
          </a:p>
        </p:txBody>
      </p:sp>
      <p:graphicFrame>
        <p:nvGraphicFramePr>
          <p:cNvPr id="3" name="Table 2">
            <a:extLst>
              <a:ext uri="{FF2B5EF4-FFF2-40B4-BE49-F238E27FC236}">
                <a16:creationId xmlns:a16="http://schemas.microsoft.com/office/drawing/2014/main" id="{6402A113-82A1-46F7-B2C6-D3549453A1E2}"/>
              </a:ext>
            </a:extLst>
          </p:cNvPr>
          <p:cNvGraphicFramePr/>
          <p:nvPr>
            <p:extLst>
              <p:ext uri="{D42A27DB-BD31-4B8C-83A1-F6EECF244321}">
                <p14:modId xmlns:p14="http://schemas.microsoft.com/office/powerpoint/2010/main" val="3763991240"/>
              </p:ext>
            </p:extLst>
          </p:nvPr>
        </p:nvGraphicFramePr>
        <p:xfrm>
          <a:off x="191731" y="1009891"/>
          <a:ext cx="8598004" cy="4705110"/>
        </p:xfrm>
        <a:graphic>
          <a:graphicData uri="http://schemas.openxmlformats.org/drawingml/2006/table">
            <a:tbl>
              <a:tblPr>
                <a:tableStyleId>{5C22544A-7EE6-4342-B048-85BDC9FD1C3A}</a:tableStyleId>
              </a:tblPr>
              <a:tblGrid>
                <a:gridCol w="8598004">
                  <a:extLst>
                    <a:ext uri="{9D8B030D-6E8A-4147-A177-3AD203B41FA5}">
                      <a16:colId xmlns:a16="http://schemas.microsoft.com/office/drawing/2014/main" val="308462800"/>
                    </a:ext>
                  </a:extLst>
                </a:gridCol>
              </a:tblGrid>
              <a:tr h="4705110">
                <a:tc>
                  <a:txBody>
                    <a:bodyPr/>
                    <a:lstStyle/>
                    <a:p>
                      <a:pPr marL="347472" indent="-347472" algn="just" fontAlgn="t">
                        <a:lnSpc>
                          <a:spcPct val="115000"/>
                        </a:lnSpc>
                        <a:spcBef>
                          <a:spcPts val="0"/>
                        </a:spcBef>
                        <a:spcAft>
                          <a:spcPts val="1000"/>
                        </a:spcAft>
                        <a:buClr>
                          <a:schemeClr val="accent1">
                            <a:lumMod val="50000"/>
                          </a:schemeClr>
                        </a:buClr>
                        <a:buSzPct val="100000"/>
                        <a:buFont typeface="Wingdings" panose="05000000000000000000" pitchFamily="2" charset="2"/>
                        <a:buChar char="§"/>
                        <a:tabLst>
                          <a:tab pos="107315" algn="l"/>
                          <a:tab pos="1828800" algn="l"/>
                          <a:tab pos="2057400" algn="l"/>
                        </a:tabLst>
                      </a:pPr>
                      <a:r>
                        <a:rPr lang="id-ID" sz="1800" b="1" kern="0" dirty="0">
                          <a:solidFill>
                            <a:schemeClr val="accent3">
                              <a:lumMod val="50000"/>
                            </a:schemeClr>
                          </a:solidFill>
                          <a:latin typeface="+mn-lt"/>
                          <a:ea typeface="+mn-ea"/>
                          <a:cs typeface="+mn-cs"/>
                        </a:rPr>
                        <a:t>Arahan Presiden Ir.Joko Widodo pada Rapat koordinasi Nasional (Rakornas) Investasi pada tanggal 20 Pebruari 2020, bahwa kita harus kreatif dan inovatif untuk bisa menarik arus modal atau investasi masuk ke daerah atau capital inflow. Dengan adanya arus modal masuk semakin bnyak, maka peredaran uang semakin banyak sehingga dapat meningkatkan pertumbuhan ekonomi dan kesejahteraan rakyat. Pengaruh APBN terhadap pertumbuhan ekonomi hanya sebesar 16%. Apabila APBN ditambah APBD pengaruh terhadap pertumbuhan ekonomi sebesar 23%, sehingga ada 77% pertumbuhan ekonomi dipengaruhi dunia usaha atau swasta. Sangat penting untuk meningkatkan arus modal masuk atau investasi</a:t>
                      </a:r>
                    </a:p>
                    <a:p>
                      <a:pPr marL="347472" marR="0" lvl="0" indent="-347472" algn="just" defTabSz="914400" rtl="0" eaLnBrk="1" fontAlgn="t" latinLnBrk="0" hangingPunct="1">
                        <a:lnSpc>
                          <a:spcPct val="115000"/>
                        </a:lnSpc>
                        <a:spcBef>
                          <a:spcPts val="0"/>
                        </a:spcBef>
                        <a:spcAft>
                          <a:spcPts val="1000"/>
                        </a:spcAft>
                        <a:buClr>
                          <a:schemeClr val="accent1">
                            <a:lumMod val="50000"/>
                          </a:schemeClr>
                        </a:buClr>
                        <a:buSzPct val="100000"/>
                        <a:buFont typeface="Wingdings" panose="05000000000000000000" pitchFamily="2" charset="2"/>
                        <a:buChar char="§"/>
                        <a:tabLst>
                          <a:tab pos="107315" algn="l"/>
                          <a:tab pos="1828800" algn="l"/>
                          <a:tab pos="2057400" algn="l"/>
                        </a:tabLst>
                        <a:defRPr/>
                      </a:pPr>
                      <a:r>
                        <a:rPr lang="id-ID" sz="1800" b="1" u="none" strike="noStrike" dirty="0">
                          <a:solidFill>
                            <a:schemeClr val="accent3">
                              <a:lumMod val="50000"/>
                            </a:schemeClr>
                          </a:solidFill>
                          <a:effectLst/>
                        </a:rPr>
                        <a:t>Luas Wilayah Kabupaten Blitar 1.588,79 Km2, terdiri dari 22 Kecamatan, 8.435 UMK (data OSS)</a:t>
                      </a:r>
                    </a:p>
                    <a:p>
                      <a:pPr marL="347472" indent="-347472" algn="just" fontAlgn="t">
                        <a:lnSpc>
                          <a:spcPct val="115000"/>
                        </a:lnSpc>
                        <a:spcBef>
                          <a:spcPts val="0"/>
                        </a:spcBef>
                        <a:spcAft>
                          <a:spcPts val="1000"/>
                        </a:spcAft>
                        <a:buClr>
                          <a:schemeClr val="accent1">
                            <a:lumMod val="50000"/>
                          </a:schemeClr>
                        </a:buClr>
                        <a:buSzPct val="100000"/>
                        <a:buFont typeface="Wingdings" panose="05000000000000000000" pitchFamily="2" charset="2"/>
                        <a:buChar char="§"/>
                        <a:tabLst>
                          <a:tab pos="107315" algn="l"/>
                          <a:tab pos="1828800" algn="l"/>
                          <a:tab pos="2057400" algn="l"/>
                        </a:tabLst>
                      </a:pPr>
                      <a:r>
                        <a:rPr lang="id-ID" sz="1800" b="1" kern="1200" dirty="0">
                          <a:solidFill>
                            <a:schemeClr val="accent3">
                              <a:lumMod val="50000"/>
                            </a:schemeClr>
                          </a:solidFill>
                          <a:effectLst/>
                          <a:latin typeface="+mn-lt"/>
                          <a:ea typeface="+mn-ea"/>
                          <a:cs typeface="+mn-cs"/>
                        </a:rPr>
                        <a:t>S</a:t>
                      </a:r>
                      <a:r>
                        <a:rPr lang="en-US" sz="1800" b="1" kern="1200" dirty="0" err="1">
                          <a:solidFill>
                            <a:schemeClr val="accent3">
                              <a:lumMod val="50000"/>
                            </a:schemeClr>
                          </a:solidFill>
                          <a:effectLst/>
                          <a:latin typeface="+mn-lt"/>
                          <a:ea typeface="+mn-ea"/>
                          <a:cs typeface="+mn-cs"/>
                        </a:rPr>
                        <a:t>ituasi</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pandemi</a:t>
                      </a:r>
                      <a:r>
                        <a:rPr lang="en-US" sz="1800" b="1" kern="1200" dirty="0">
                          <a:solidFill>
                            <a:schemeClr val="accent3">
                              <a:lumMod val="50000"/>
                            </a:schemeClr>
                          </a:solidFill>
                          <a:effectLst/>
                          <a:latin typeface="+mn-lt"/>
                          <a:ea typeface="+mn-ea"/>
                          <a:cs typeface="+mn-cs"/>
                        </a:rPr>
                        <a:t> </a:t>
                      </a:r>
                      <a:r>
                        <a:rPr lang="id-ID" sz="1800" b="1" kern="1200" dirty="0">
                          <a:solidFill>
                            <a:schemeClr val="accent3">
                              <a:lumMod val="50000"/>
                            </a:schemeClr>
                          </a:solidFill>
                          <a:effectLst/>
                          <a:latin typeface="+mn-lt"/>
                          <a:ea typeface="+mn-ea"/>
                          <a:cs typeface="+mn-cs"/>
                        </a:rPr>
                        <a:t>pada</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saat</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ini</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promosi</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investasi</a:t>
                      </a:r>
                      <a:r>
                        <a:rPr lang="en-US" sz="1800" b="1" kern="1200" dirty="0">
                          <a:solidFill>
                            <a:schemeClr val="accent3">
                              <a:lumMod val="50000"/>
                            </a:schemeClr>
                          </a:solidFill>
                          <a:effectLst/>
                          <a:latin typeface="+mn-lt"/>
                          <a:ea typeface="+mn-ea"/>
                          <a:cs typeface="+mn-cs"/>
                        </a:rPr>
                        <a:t> yang </a:t>
                      </a:r>
                      <a:r>
                        <a:rPr lang="en-US" sz="1800" b="1" kern="1200" dirty="0" err="1">
                          <a:solidFill>
                            <a:schemeClr val="accent3">
                              <a:lumMod val="50000"/>
                            </a:schemeClr>
                          </a:solidFill>
                          <a:effectLst/>
                          <a:latin typeface="+mn-lt"/>
                          <a:ea typeface="+mn-ea"/>
                          <a:cs typeface="+mn-cs"/>
                        </a:rPr>
                        <a:t>sebelumnya</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dilaksanakan</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secara</a:t>
                      </a:r>
                      <a:r>
                        <a:rPr lang="en-US" sz="1800" b="1" kern="1200" dirty="0">
                          <a:solidFill>
                            <a:schemeClr val="accent3">
                              <a:lumMod val="50000"/>
                            </a:schemeClr>
                          </a:solidFill>
                          <a:effectLst/>
                          <a:latin typeface="+mn-lt"/>
                          <a:ea typeface="+mn-ea"/>
                          <a:cs typeface="+mn-cs"/>
                        </a:rPr>
                        <a:t> manual, </a:t>
                      </a:r>
                      <a:r>
                        <a:rPr lang="en-US" sz="1800" b="1" kern="1200" dirty="0" err="1">
                          <a:solidFill>
                            <a:schemeClr val="accent3">
                              <a:lumMod val="50000"/>
                            </a:schemeClr>
                          </a:solidFill>
                          <a:effectLst/>
                          <a:latin typeface="+mn-lt"/>
                          <a:ea typeface="+mn-ea"/>
                          <a:cs typeface="+mn-cs"/>
                        </a:rPr>
                        <a:t>kovensional</a:t>
                      </a:r>
                      <a:r>
                        <a:rPr lang="en-US" sz="1800" b="1" kern="1200" dirty="0">
                          <a:solidFill>
                            <a:schemeClr val="accent3">
                              <a:lumMod val="50000"/>
                            </a:schemeClr>
                          </a:solidFill>
                          <a:effectLst/>
                          <a:latin typeface="+mn-lt"/>
                          <a:ea typeface="+mn-ea"/>
                          <a:cs typeface="+mn-cs"/>
                        </a:rPr>
                        <a:t> dan </a:t>
                      </a:r>
                      <a:r>
                        <a:rPr lang="en-US" sz="1800" b="1" kern="1200" dirty="0" err="1">
                          <a:solidFill>
                            <a:schemeClr val="accent3">
                              <a:lumMod val="50000"/>
                            </a:schemeClr>
                          </a:solidFill>
                          <a:effectLst/>
                          <a:latin typeface="+mn-lt"/>
                          <a:ea typeface="+mn-ea"/>
                          <a:cs typeface="+mn-cs"/>
                        </a:rPr>
                        <a:t>bertemu</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langsung</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sangatlah</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sulit</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untuk</a:t>
                      </a:r>
                      <a:r>
                        <a:rPr lang="en-US" sz="1800" b="1" kern="1200" dirty="0">
                          <a:solidFill>
                            <a:schemeClr val="accent3">
                              <a:lumMod val="50000"/>
                            </a:schemeClr>
                          </a:solidFill>
                          <a:effectLst/>
                          <a:latin typeface="+mn-lt"/>
                          <a:ea typeface="+mn-ea"/>
                          <a:cs typeface="+mn-cs"/>
                        </a:rPr>
                        <a:t> </a:t>
                      </a:r>
                      <a:r>
                        <a:rPr lang="en-US" sz="1800" b="1" kern="1200" dirty="0" err="1">
                          <a:solidFill>
                            <a:schemeClr val="accent3">
                              <a:lumMod val="50000"/>
                            </a:schemeClr>
                          </a:solidFill>
                          <a:effectLst/>
                          <a:latin typeface="+mn-lt"/>
                          <a:ea typeface="+mn-ea"/>
                          <a:cs typeface="+mn-cs"/>
                        </a:rPr>
                        <a:t>dilaksanakan</a:t>
                      </a:r>
                      <a:r>
                        <a:rPr lang="id-ID" sz="1800" b="1" kern="1200" dirty="0">
                          <a:solidFill>
                            <a:schemeClr val="accent3">
                              <a:lumMod val="50000"/>
                            </a:schemeClr>
                          </a:solidFill>
                          <a:effectLst/>
                          <a:latin typeface="+mn-lt"/>
                          <a:ea typeface="+mn-ea"/>
                          <a:cs typeface="+mn-cs"/>
                        </a:rPr>
                        <a:t>.</a:t>
                      </a:r>
                      <a:endParaRPr lang="id-ID" sz="2400" u="none" strike="noStrike" dirty="0">
                        <a:solidFill>
                          <a:schemeClr val="accent3">
                            <a:lumMod val="50000"/>
                          </a:schemeClr>
                        </a:solidFill>
                        <a:effectLst/>
                      </a:endParaRPr>
                    </a:p>
                  </a:txBody>
                  <a:tcPr marL="114300" marR="114300" marT="9525" marB="0">
                    <a:noFill/>
                  </a:tcPr>
                </a:tc>
                <a:extLst>
                  <a:ext uri="{0D108BD9-81ED-4DB2-BD59-A6C34878D82A}">
                    <a16:rowId xmlns:a16="http://schemas.microsoft.com/office/drawing/2014/main" val="3321159713"/>
                  </a:ext>
                </a:extLst>
              </a:tr>
            </a:tbl>
          </a:graphicData>
        </a:graphic>
      </p:graphicFrame>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3841"/>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639330"/>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5372" y="114300"/>
            <a:ext cx="8826897" cy="6629400"/>
          </a:xfrm>
          <a:prstGeom prst="flowChartDocument">
            <a:avLst/>
          </a:prstGeom>
          <a:solidFill>
            <a:srgbClr val="C0E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solidFill>
                <a:srgbClr val="FFFF00"/>
              </a:solidFill>
              <a:effectLst>
                <a:outerShdw blurRad="38100" dist="38100" dir="2700000" algn="tl">
                  <a:srgbClr val="000000">
                    <a:alpha val="43137"/>
                  </a:srgbClr>
                </a:outerShdw>
              </a:effectLst>
              <a:latin typeface="Gill Sans Ultra Bold" panose="020B0A02020104020203" pitchFamily="34" charset="0"/>
            </a:endParaRPr>
          </a:p>
        </p:txBody>
      </p:sp>
      <p:sp>
        <p:nvSpPr>
          <p:cNvPr id="7" name="TextBox 6">
            <a:extLst>
              <a:ext uri="{FF2B5EF4-FFF2-40B4-BE49-F238E27FC236}">
                <a16:creationId xmlns:a16="http://schemas.microsoft.com/office/drawing/2014/main" id="{7DFD267E-6F89-40DA-801E-F9A33F1454D2}"/>
              </a:ext>
            </a:extLst>
          </p:cNvPr>
          <p:cNvSpPr txBox="1"/>
          <p:nvPr/>
        </p:nvSpPr>
        <p:spPr>
          <a:xfrm>
            <a:off x="243336" y="1371600"/>
            <a:ext cx="8742112" cy="461665"/>
          </a:xfrm>
          <a:prstGeom prst="rect">
            <a:avLst/>
          </a:prstGeom>
          <a:noFill/>
        </p:spPr>
        <p:txBody>
          <a:bodyPr wrap="square" rtlCol="0">
            <a:spAutoFit/>
          </a:bodyPr>
          <a:lstStyle/>
          <a:p>
            <a:endParaRPr lang="id-ID" sz="2400" dirty="0"/>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2" name="Rectangle 1">
            <a:extLst>
              <a:ext uri="{FF2B5EF4-FFF2-40B4-BE49-F238E27FC236}">
                <a16:creationId xmlns:a16="http://schemas.microsoft.com/office/drawing/2014/main" id="{CE16E12A-4379-444F-B5DB-E13BE3E6FB15}"/>
              </a:ext>
            </a:extLst>
          </p:cNvPr>
          <p:cNvSpPr/>
          <p:nvPr/>
        </p:nvSpPr>
        <p:spPr>
          <a:xfrm>
            <a:off x="201109" y="905669"/>
            <a:ext cx="8382000" cy="2534460"/>
          </a:xfrm>
          <a:prstGeom prst="rect">
            <a:avLst/>
          </a:prstGeom>
          <a:solidFill>
            <a:schemeClr val="accent2">
              <a:lumMod val="50000"/>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Clr>
                <a:schemeClr val="accent2">
                  <a:lumMod val="60000"/>
                  <a:lumOff val="40000"/>
                </a:schemeClr>
              </a:buClr>
              <a:buFont typeface="Wingdings" panose="05000000000000000000" pitchFamily="2" charset="2"/>
              <a:buChar char="§"/>
            </a:pPr>
            <a:endParaRPr lang="id-ID" sz="2000" b="1" kern="1200" dirty="0">
              <a:solidFill>
                <a:schemeClr val="accent2">
                  <a:lumMod val="40000"/>
                  <a:lumOff val="60000"/>
                </a:schemeClr>
              </a:solidFill>
              <a:effectLst/>
              <a:latin typeface="+mn-lt"/>
              <a:ea typeface="+mn-ea"/>
              <a:cs typeface="+mn-cs"/>
            </a:endParaRPr>
          </a:p>
          <a:p>
            <a:pPr marL="285750" lvl="0" indent="-285750" algn="just">
              <a:buClr>
                <a:schemeClr val="accent2">
                  <a:lumMod val="60000"/>
                  <a:lumOff val="40000"/>
                </a:schemeClr>
              </a:buClr>
              <a:buFont typeface="Wingdings" panose="05000000000000000000" pitchFamily="2" charset="2"/>
              <a:buChar char="§"/>
            </a:pPr>
            <a:endParaRPr lang="id-ID" sz="2000" b="1" kern="1200" dirty="0">
              <a:solidFill>
                <a:schemeClr val="accent2">
                  <a:lumMod val="40000"/>
                  <a:lumOff val="60000"/>
                </a:schemeClr>
              </a:solidFill>
              <a:effectLst/>
              <a:latin typeface="+mn-lt"/>
              <a:ea typeface="+mn-ea"/>
              <a:cs typeface="+mn-cs"/>
            </a:endParaRPr>
          </a:p>
          <a:p>
            <a:pPr marL="285750" lvl="0" indent="-285750" algn="just">
              <a:buClr>
                <a:schemeClr val="accent2">
                  <a:lumMod val="60000"/>
                  <a:lumOff val="40000"/>
                </a:schemeClr>
              </a:buClr>
              <a:buFont typeface="Wingdings" panose="05000000000000000000" pitchFamily="2" charset="2"/>
              <a:buChar char="§"/>
            </a:pPr>
            <a:r>
              <a:rPr lang="en-US" sz="2000" b="1" kern="1200" dirty="0" err="1">
                <a:solidFill>
                  <a:schemeClr val="accent2">
                    <a:lumMod val="40000"/>
                    <a:lumOff val="60000"/>
                  </a:schemeClr>
                </a:solidFill>
                <a:effectLst/>
                <a:latin typeface="+mn-lt"/>
                <a:ea typeface="+mn-ea"/>
                <a:cs typeface="+mn-cs"/>
              </a:rPr>
              <a:t>Mempermudah</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bagi</a:t>
            </a:r>
            <a:r>
              <a:rPr lang="en-US" sz="2000" b="1" kern="1200" dirty="0">
                <a:solidFill>
                  <a:schemeClr val="accent2">
                    <a:lumMod val="40000"/>
                    <a:lumOff val="60000"/>
                  </a:schemeClr>
                </a:solidFill>
                <a:effectLst/>
                <a:latin typeface="+mn-lt"/>
                <a:ea typeface="+mn-ea"/>
                <a:cs typeface="+mn-cs"/>
              </a:rPr>
              <a:t> para </a:t>
            </a:r>
            <a:r>
              <a:rPr lang="en-US" sz="2000" b="1" kern="1200" dirty="0" err="1">
                <a:solidFill>
                  <a:schemeClr val="accent2">
                    <a:lumMod val="40000"/>
                    <a:lumOff val="60000"/>
                  </a:schemeClr>
                </a:solidFill>
                <a:effectLst/>
                <a:latin typeface="+mn-lt"/>
                <a:ea typeface="+mn-ea"/>
                <a:cs typeface="+mn-cs"/>
              </a:rPr>
              <a:t>pelaku</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usaha</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calon</a:t>
            </a:r>
            <a:r>
              <a:rPr lang="en-US" sz="2000" b="1" kern="1200" dirty="0">
                <a:solidFill>
                  <a:schemeClr val="accent2">
                    <a:lumMod val="40000"/>
                    <a:lumOff val="60000"/>
                  </a:schemeClr>
                </a:solidFill>
                <a:effectLst/>
                <a:latin typeface="+mn-lt"/>
                <a:ea typeface="+mn-ea"/>
                <a:cs typeface="+mn-cs"/>
              </a:rPr>
              <a:t> investor </a:t>
            </a:r>
            <a:r>
              <a:rPr lang="en-US" sz="2000" b="1" kern="1200" dirty="0" err="1">
                <a:solidFill>
                  <a:schemeClr val="accent2">
                    <a:lumMod val="40000"/>
                    <a:lumOff val="60000"/>
                  </a:schemeClr>
                </a:solidFill>
                <a:effectLst/>
                <a:latin typeface="+mn-lt"/>
                <a:ea typeface="+mn-ea"/>
                <a:cs typeface="+mn-cs"/>
              </a:rPr>
              <a:t>serta</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masyarakat</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luas</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latin typeface="+mn-lt"/>
                <a:ea typeface="+mn-ea"/>
                <a:cs typeface="+mn-cs"/>
              </a:rPr>
              <a:t>untuk</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mengetahui</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tentang</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potensi</a:t>
            </a:r>
            <a:r>
              <a:rPr lang="en-US" sz="2000" b="1" kern="1200" dirty="0">
                <a:solidFill>
                  <a:schemeClr val="accent2">
                    <a:lumMod val="40000"/>
                    <a:lumOff val="60000"/>
                  </a:schemeClr>
                </a:solidFill>
                <a:effectLst/>
                <a:latin typeface="+mn-lt"/>
                <a:ea typeface="+mn-ea"/>
                <a:cs typeface="+mn-cs"/>
              </a:rPr>
              <a:t> dan </a:t>
            </a:r>
            <a:r>
              <a:rPr lang="en-US" sz="2000" b="1" kern="1200" dirty="0" err="1">
                <a:solidFill>
                  <a:schemeClr val="accent2">
                    <a:lumMod val="40000"/>
                    <a:lumOff val="60000"/>
                  </a:schemeClr>
                </a:solidFill>
                <a:effectLst/>
                <a:latin typeface="+mn-lt"/>
                <a:ea typeface="+mn-ea"/>
                <a:cs typeface="+mn-cs"/>
              </a:rPr>
              <a:t>peluang</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Kabupaten</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Blitar</a:t>
            </a:r>
            <a:r>
              <a:rPr lang="id-ID" sz="2000" b="1" kern="1200" dirty="0">
                <a:solidFill>
                  <a:schemeClr val="accent2">
                    <a:lumMod val="40000"/>
                    <a:lumOff val="60000"/>
                  </a:schemeClr>
                </a:solidFill>
                <a:effectLst/>
                <a:latin typeface="+mn-lt"/>
                <a:ea typeface="+mn-ea"/>
                <a:cs typeface="+mn-cs"/>
              </a:rPr>
              <a:t> dimana bisa</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dilihat</a:t>
            </a:r>
            <a:r>
              <a:rPr lang="en-US" sz="2000" b="1" kern="1200" dirty="0">
                <a:solidFill>
                  <a:schemeClr val="accent2">
                    <a:lumMod val="40000"/>
                    <a:lumOff val="60000"/>
                  </a:schemeClr>
                </a:solidFill>
                <a:effectLst/>
                <a:latin typeface="+mn-lt"/>
                <a:ea typeface="+mn-ea"/>
                <a:cs typeface="+mn-cs"/>
              </a:rPr>
              <a:t> oleh </a:t>
            </a:r>
            <a:r>
              <a:rPr lang="en-US" sz="2000" b="1" kern="1200" dirty="0" err="1">
                <a:solidFill>
                  <a:schemeClr val="accent2">
                    <a:lumMod val="40000"/>
                    <a:lumOff val="60000"/>
                  </a:schemeClr>
                </a:solidFill>
                <a:effectLst/>
                <a:latin typeface="+mn-lt"/>
                <a:ea typeface="+mn-ea"/>
                <a:cs typeface="+mn-cs"/>
              </a:rPr>
              <a:t>siapun</a:t>
            </a:r>
            <a:r>
              <a:rPr lang="en-US" sz="2000" b="1" kern="1200" dirty="0">
                <a:solidFill>
                  <a:schemeClr val="accent2">
                    <a:lumMod val="40000"/>
                    <a:lumOff val="60000"/>
                  </a:schemeClr>
                </a:solidFill>
                <a:effectLst/>
                <a:latin typeface="+mn-lt"/>
                <a:ea typeface="+mn-ea"/>
                <a:cs typeface="+mn-cs"/>
              </a:rPr>
              <a:t> juga </a:t>
            </a:r>
            <a:r>
              <a:rPr lang="en-US" sz="2000" b="1" kern="1200" dirty="0" err="1">
                <a:solidFill>
                  <a:schemeClr val="accent2">
                    <a:lumMod val="40000"/>
                    <a:lumOff val="60000"/>
                  </a:schemeClr>
                </a:solidFill>
                <a:effectLst/>
                <a:latin typeface="+mn-lt"/>
                <a:ea typeface="+mn-ea"/>
                <a:cs typeface="+mn-cs"/>
              </a:rPr>
              <a:t>secara</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langsung</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mudah</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lebih</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murah</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cepat</a:t>
            </a:r>
            <a:r>
              <a:rPr lang="en-US" sz="2000" b="1" kern="1200" dirty="0">
                <a:solidFill>
                  <a:schemeClr val="accent2">
                    <a:lumMod val="40000"/>
                    <a:lumOff val="60000"/>
                  </a:schemeClr>
                </a:solidFill>
                <a:effectLst/>
                <a:latin typeface="+mn-lt"/>
                <a:ea typeface="+mn-ea"/>
                <a:cs typeface="+mn-cs"/>
              </a:rPr>
              <a:t> ,  </a:t>
            </a:r>
            <a:r>
              <a:rPr lang="en-US" sz="2000" b="1" kern="1200" dirty="0" err="1">
                <a:solidFill>
                  <a:schemeClr val="accent2">
                    <a:lumMod val="40000"/>
                    <a:lumOff val="60000"/>
                  </a:schemeClr>
                </a:solidFill>
                <a:effectLst/>
                <a:latin typeface="+mn-lt"/>
                <a:ea typeface="+mn-ea"/>
                <a:cs typeface="+mn-cs"/>
              </a:rPr>
              <a:t>setiap</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saat</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bisa</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diakses</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tanpa</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dibatasi</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ruang</a:t>
            </a:r>
            <a:r>
              <a:rPr lang="en-US" sz="2000" b="1" kern="1200" dirty="0">
                <a:solidFill>
                  <a:schemeClr val="accent2">
                    <a:lumMod val="40000"/>
                    <a:lumOff val="60000"/>
                  </a:schemeClr>
                </a:solidFill>
                <a:effectLst/>
                <a:latin typeface="+mn-lt"/>
                <a:ea typeface="+mn-ea"/>
                <a:cs typeface="+mn-cs"/>
              </a:rPr>
              <a:t> dan </a:t>
            </a:r>
            <a:r>
              <a:rPr lang="en-US" sz="2000" b="1" kern="1200" dirty="0" err="1">
                <a:solidFill>
                  <a:schemeClr val="accent2">
                    <a:lumMod val="40000"/>
                    <a:lumOff val="60000"/>
                  </a:schemeClr>
                </a:solidFill>
                <a:effectLst/>
                <a:latin typeface="+mn-lt"/>
                <a:ea typeface="+mn-ea"/>
                <a:cs typeface="+mn-cs"/>
              </a:rPr>
              <a:t>waktu</a:t>
            </a:r>
            <a:r>
              <a:rPr lang="en-US" sz="2000" b="1" kern="1200" dirty="0">
                <a:solidFill>
                  <a:schemeClr val="accent2">
                    <a:lumMod val="40000"/>
                    <a:lumOff val="60000"/>
                  </a:schemeClr>
                </a:solidFill>
                <a:effectLst/>
                <a:latin typeface="+mn-lt"/>
                <a:ea typeface="+mn-ea"/>
                <a:cs typeface="+mn-cs"/>
              </a:rPr>
              <a:t>.</a:t>
            </a:r>
            <a:endParaRPr lang="id-ID" sz="2000" b="1" kern="1200" dirty="0">
              <a:solidFill>
                <a:schemeClr val="accent2">
                  <a:lumMod val="40000"/>
                  <a:lumOff val="60000"/>
                </a:schemeClr>
              </a:solidFill>
              <a:effectLst/>
              <a:latin typeface="+mn-lt"/>
              <a:ea typeface="+mn-ea"/>
              <a:cs typeface="+mn-cs"/>
            </a:endParaRPr>
          </a:p>
          <a:p>
            <a:pPr marL="0" lvl="0" indent="0" algn="just">
              <a:buClr>
                <a:schemeClr val="accent2">
                  <a:lumMod val="50000"/>
                </a:schemeClr>
              </a:buClr>
              <a:buFont typeface="Wingdings" panose="05000000000000000000" pitchFamily="2" charset="2"/>
              <a:buNone/>
            </a:pPr>
            <a:endParaRPr lang="id-ID" sz="2000" b="1" kern="1200" dirty="0">
              <a:solidFill>
                <a:schemeClr val="accent2">
                  <a:lumMod val="40000"/>
                  <a:lumOff val="60000"/>
                </a:schemeClr>
              </a:solidFill>
              <a:effectLst/>
              <a:latin typeface="+mn-lt"/>
              <a:ea typeface="+mn-ea"/>
              <a:cs typeface="+mn-cs"/>
            </a:endParaRPr>
          </a:p>
          <a:p>
            <a:pPr marL="285750" indent="-285750" algn="just">
              <a:buClr>
                <a:schemeClr val="accent2">
                  <a:lumMod val="60000"/>
                  <a:lumOff val="40000"/>
                </a:schemeClr>
              </a:buClr>
              <a:buFont typeface="Wingdings" panose="05000000000000000000" pitchFamily="2" charset="2"/>
              <a:buChar char="§"/>
            </a:pPr>
            <a:r>
              <a:rPr lang="id-ID" sz="2000" b="1" kern="1200" dirty="0">
                <a:solidFill>
                  <a:schemeClr val="accent2">
                    <a:lumMod val="40000"/>
                    <a:lumOff val="60000"/>
                  </a:schemeClr>
                </a:solidFill>
                <a:effectLst/>
                <a:latin typeface="+mn-lt"/>
                <a:ea typeface="+mn-ea"/>
                <a:cs typeface="+mn-cs"/>
              </a:rPr>
              <a:t>Mendorong </a:t>
            </a:r>
            <a:r>
              <a:rPr lang="en-US" sz="2000" b="1" kern="1200" dirty="0" err="1">
                <a:solidFill>
                  <a:schemeClr val="accent2">
                    <a:lumMod val="40000"/>
                    <a:lumOff val="60000"/>
                  </a:schemeClr>
                </a:solidFill>
                <a:effectLst/>
                <a:latin typeface="+mn-lt"/>
                <a:ea typeface="+mn-ea"/>
                <a:cs typeface="+mn-cs"/>
              </a:rPr>
              <a:t>pertumbuhan</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investasi</a:t>
            </a:r>
            <a:r>
              <a:rPr lang="en-US" sz="2000" b="1" kern="1200" dirty="0">
                <a:solidFill>
                  <a:schemeClr val="accent2">
                    <a:lumMod val="40000"/>
                    <a:lumOff val="60000"/>
                  </a:schemeClr>
                </a:solidFill>
                <a:effectLst/>
                <a:latin typeface="+mn-lt"/>
                <a:ea typeface="+mn-ea"/>
                <a:cs typeface="+mn-cs"/>
              </a:rPr>
              <a:t> di </a:t>
            </a:r>
            <a:r>
              <a:rPr lang="id-ID" sz="2000" b="1" kern="1200" dirty="0">
                <a:solidFill>
                  <a:schemeClr val="accent2">
                    <a:lumMod val="40000"/>
                    <a:lumOff val="60000"/>
                  </a:schemeClr>
                </a:solidFill>
                <a:effectLst/>
                <a:latin typeface="+mn-lt"/>
                <a:ea typeface="+mn-ea"/>
                <a:cs typeface="+mn-cs"/>
              </a:rPr>
              <a:t>K</a:t>
            </a:r>
            <a:r>
              <a:rPr lang="en-US" sz="2000" b="1" kern="1200" dirty="0" err="1">
                <a:solidFill>
                  <a:schemeClr val="accent2">
                    <a:lumMod val="40000"/>
                    <a:lumOff val="60000"/>
                  </a:schemeClr>
                </a:solidFill>
                <a:effectLst/>
                <a:latin typeface="+mn-lt"/>
                <a:ea typeface="+mn-ea"/>
                <a:cs typeface="+mn-cs"/>
              </a:rPr>
              <a:t>abupaten</a:t>
            </a:r>
            <a:r>
              <a:rPr lang="en-US" sz="2000" b="1" kern="1200" dirty="0">
                <a:solidFill>
                  <a:schemeClr val="accent2">
                    <a:lumMod val="40000"/>
                    <a:lumOff val="60000"/>
                  </a:schemeClr>
                </a:solidFill>
                <a:effectLst/>
                <a:latin typeface="+mn-lt"/>
                <a:ea typeface="+mn-ea"/>
                <a:cs typeface="+mn-cs"/>
              </a:rPr>
              <a:t> </a:t>
            </a:r>
            <a:r>
              <a:rPr lang="en-US" sz="2000" b="1" kern="1200" dirty="0" err="1">
                <a:solidFill>
                  <a:schemeClr val="accent2">
                    <a:lumMod val="40000"/>
                    <a:lumOff val="60000"/>
                  </a:schemeClr>
                </a:solidFill>
                <a:effectLst/>
                <a:latin typeface="+mn-lt"/>
                <a:ea typeface="+mn-ea"/>
                <a:cs typeface="+mn-cs"/>
              </a:rPr>
              <a:t>blitar</a:t>
            </a:r>
            <a:r>
              <a:rPr lang="en-US" sz="2000" b="1" kern="1200" dirty="0">
                <a:solidFill>
                  <a:schemeClr val="accent2">
                    <a:lumMod val="40000"/>
                    <a:lumOff val="60000"/>
                  </a:schemeClr>
                </a:solidFill>
                <a:effectLst/>
                <a:latin typeface="+mn-lt"/>
                <a:ea typeface="+mn-ea"/>
                <a:cs typeface="+mn-cs"/>
              </a:rPr>
              <a:t>.</a:t>
            </a:r>
            <a:endParaRPr lang="id-ID" sz="4000" b="1" u="none" strike="noStrike" dirty="0">
              <a:solidFill>
                <a:schemeClr val="accent2">
                  <a:lumMod val="40000"/>
                  <a:lumOff val="60000"/>
                </a:schemeClr>
              </a:solidFill>
              <a:effectLst/>
            </a:endParaRPr>
          </a:p>
          <a:p>
            <a:pPr algn="just"/>
            <a:endParaRPr lang="id-ID" sz="2000" dirty="0">
              <a:solidFill>
                <a:schemeClr val="accent2">
                  <a:lumMod val="40000"/>
                  <a:lumOff val="60000"/>
                </a:schemeClr>
              </a:solidFill>
            </a:endParaRPr>
          </a:p>
        </p:txBody>
      </p:sp>
      <p:sp>
        <p:nvSpPr>
          <p:cNvPr id="4" name="Flowchart: Off-page Connector 3">
            <a:extLst>
              <a:ext uri="{FF2B5EF4-FFF2-40B4-BE49-F238E27FC236}">
                <a16:creationId xmlns:a16="http://schemas.microsoft.com/office/drawing/2014/main" id="{463D8136-F103-49FB-B1FA-4B4AB9A97396}"/>
              </a:ext>
            </a:extLst>
          </p:cNvPr>
          <p:cNvSpPr/>
          <p:nvPr/>
        </p:nvSpPr>
        <p:spPr>
          <a:xfrm>
            <a:off x="205800" y="163841"/>
            <a:ext cx="2159000" cy="120775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214"/>
              <a:gd name="connsiteX1" fmla="*/ 10000 w 10000"/>
              <a:gd name="connsiteY1" fmla="*/ 0 h 10214"/>
              <a:gd name="connsiteX2" fmla="*/ 10000 w 10000"/>
              <a:gd name="connsiteY2" fmla="*/ 8000 h 10214"/>
              <a:gd name="connsiteX3" fmla="*/ 6744 w 10000"/>
              <a:gd name="connsiteY3" fmla="*/ 10214 h 10214"/>
              <a:gd name="connsiteX4" fmla="*/ 0 w 10000"/>
              <a:gd name="connsiteY4" fmla="*/ 8000 h 10214"/>
              <a:gd name="connsiteX5" fmla="*/ 0 w 10000"/>
              <a:gd name="connsiteY5" fmla="*/ 0 h 10214"/>
              <a:gd name="connsiteX0" fmla="*/ 0 w 10000"/>
              <a:gd name="connsiteY0" fmla="*/ 0 h 10428"/>
              <a:gd name="connsiteX1" fmla="*/ 10000 w 10000"/>
              <a:gd name="connsiteY1" fmla="*/ 0 h 10428"/>
              <a:gd name="connsiteX2" fmla="*/ 10000 w 10000"/>
              <a:gd name="connsiteY2" fmla="*/ 8000 h 10428"/>
              <a:gd name="connsiteX3" fmla="*/ 7804 w 10000"/>
              <a:gd name="connsiteY3" fmla="*/ 10428 h 10428"/>
              <a:gd name="connsiteX4" fmla="*/ 0 w 10000"/>
              <a:gd name="connsiteY4" fmla="*/ 8000 h 10428"/>
              <a:gd name="connsiteX5" fmla="*/ 0 w 10000"/>
              <a:gd name="connsiteY5" fmla="*/ 0 h 10428"/>
              <a:gd name="connsiteX0" fmla="*/ 0 w 10000"/>
              <a:gd name="connsiteY0" fmla="*/ 0 h 13104"/>
              <a:gd name="connsiteX1" fmla="*/ 10000 w 10000"/>
              <a:gd name="connsiteY1" fmla="*/ 0 h 13104"/>
              <a:gd name="connsiteX2" fmla="*/ 10000 w 10000"/>
              <a:gd name="connsiteY2" fmla="*/ 8000 h 13104"/>
              <a:gd name="connsiteX3" fmla="*/ 8419 w 10000"/>
              <a:gd name="connsiteY3" fmla="*/ 13104 h 13104"/>
              <a:gd name="connsiteX4" fmla="*/ 0 w 10000"/>
              <a:gd name="connsiteY4" fmla="*/ 8000 h 13104"/>
              <a:gd name="connsiteX5" fmla="*/ 0 w 10000"/>
              <a:gd name="connsiteY5" fmla="*/ 0 h 1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3104">
                <a:moveTo>
                  <a:pt x="0" y="0"/>
                </a:moveTo>
                <a:lnTo>
                  <a:pt x="10000" y="0"/>
                </a:lnTo>
                <a:lnTo>
                  <a:pt x="10000" y="8000"/>
                </a:lnTo>
                <a:lnTo>
                  <a:pt x="8419" y="13104"/>
                </a:lnTo>
                <a:lnTo>
                  <a:pt x="0" y="8000"/>
                </a:lnTo>
                <a:lnTo>
                  <a:pt x="0" y="0"/>
                </a:lnTo>
                <a:close/>
              </a:path>
            </a:pathLst>
          </a:custGeom>
          <a:pattFill prst="pct50">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i="1" u="sng" cap="none" spc="300" dirty="0">
                <a:ln w="12700">
                  <a:solidFill>
                    <a:schemeClr val="accent2">
                      <a:lumMod val="40000"/>
                      <a:lumOff val="60000"/>
                    </a:schemeClr>
                  </a:solidFill>
                  <a:prstDash val="solid"/>
                </a:ln>
                <a:solidFill>
                  <a:schemeClr val="accent2">
                    <a:lumMod val="50000"/>
                  </a:schemeClr>
                </a:solidFill>
                <a:effectLst>
                  <a:outerShdw dist="38100" dir="2640000" algn="bl" rotWithShape="0">
                    <a:schemeClr val="accent2">
                      <a:lumMod val="60000"/>
                      <a:lumOff val="40000"/>
                    </a:schemeClr>
                  </a:outerShdw>
                </a:effectLst>
                <a:latin typeface="Britannic Bold" panose="020B0903060703020204" pitchFamily="34" charset="0"/>
              </a:rPr>
              <a:t>Tujuan</a:t>
            </a:r>
            <a:endParaRPr lang="en-US" sz="4400" b="1" i="1" u="sng" cap="none" spc="300" dirty="0">
              <a:ln w="12700">
                <a:solidFill>
                  <a:schemeClr val="accent2">
                    <a:lumMod val="40000"/>
                    <a:lumOff val="60000"/>
                  </a:schemeClr>
                </a:solidFill>
                <a:prstDash val="solid"/>
              </a:ln>
              <a:solidFill>
                <a:schemeClr val="accent2">
                  <a:lumMod val="50000"/>
                </a:schemeClr>
              </a:solidFill>
              <a:effectLst>
                <a:outerShdw dist="38100" dir="2640000" algn="bl" rotWithShape="0">
                  <a:schemeClr val="accent2">
                    <a:lumMod val="60000"/>
                    <a:lumOff val="40000"/>
                  </a:schemeClr>
                </a:outerShdw>
              </a:effectLst>
              <a:latin typeface="Britannic Bold" panose="020B0903060703020204" pitchFamily="34" charset="0"/>
            </a:endParaRPr>
          </a:p>
          <a:p>
            <a:pPr algn="ctr"/>
            <a:endParaRPr lang="id-ID" sz="4400"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3841"/>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60DC610-9132-1555-B832-71F3D63B7DFA}"/>
              </a:ext>
            </a:extLst>
          </p:cNvPr>
          <p:cNvSpPr/>
          <p:nvPr/>
        </p:nvSpPr>
        <p:spPr>
          <a:xfrm>
            <a:off x="218694" y="4189044"/>
            <a:ext cx="8382000" cy="1295461"/>
          </a:xfrm>
          <a:prstGeom prst="rect">
            <a:avLst/>
          </a:prstGeom>
          <a:solidFill>
            <a:schemeClr val="accent2">
              <a:lumMod val="75000"/>
              <a:alpha val="7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Clr>
                <a:schemeClr val="accent2">
                  <a:lumMod val="60000"/>
                  <a:lumOff val="40000"/>
                </a:schemeClr>
              </a:buClr>
              <a:buFont typeface="Wingdings" panose="05000000000000000000" pitchFamily="2" charset="2"/>
              <a:buChar char="§"/>
            </a:pPr>
            <a:endParaRPr lang="id-ID" sz="2000" b="1" kern="1200" dirty="0">
              <a:solidFill>
                <a:schemeClr val="accent2">
                  <a:lumMod val="40000"/>
                  <a:lumOff val="60000"/>
                </a:schemeClr>
              </a:solidFill>
              <a:effectLst/>
              <a:latin typeface="+mn-lt"/>
              <a:ea typeface="+mn-ea"/>
              <a:cs typeface="+mn-cs"/>
            </a:endParaRPr>
          </a:p>
          <a:p>
            <a:pPr marL="285750" lvl="0" indent="-285750" algn="just">
              <a:buClr>
                <a:schemeClr val="accent2">
                  <a:lumMod val="60000"/>
                  <a:lumOff val="40000"/>
                </a:schemeClr>
              </a:buClr>
              <a:buFont typeface="Wingdings" panose="05000000000000000000" pitchFamily="2" charset="2"/>
              <a:buChar char="§"/>
            </a:pPr>
            <a:endParaRPr lang="id-ID" sz="2000" b="1" kern="1200" dirty="0">
              <a:solidFill>
                <a:schemeClr val="accent2">
                  <a:lumMod val="40000"/>
                  <a:lumOff val="60000"/>
                </a:schemeClr>
              </a:solidFill>
              <a:effectLst/>
              <a:latin typeface="+mn-lt"/>
              <a:ea typeface="+mn-ea"/>
              <a:cs typeface="+mn-cs"/>
            </a:endParaRPr>
          </a:p>
          <a:p>
            <a:pPr marL="285750" lvl="0" indent="-285750" algn="just">
              <a:buClr>
                <a:schemeClr val="accent2">
                  <a:lumMod val="60000"/>
                  <a:lumOff val="40000"/>
                </a:schemeClr>
              </a:buClr>
              <a:buFont typeface="Wingdings" panose="05000000000000000000" pitchFamily="2" charset="2"/>
              <a:buChar char="§"/>
            </a:pPr>
            <a:endParaRPr lang="id-ID" sz="2000" b="1" kern="1200" dirty="0">
              <a:solidFill>
                <a:schemeClr val="accent2">
                  <a:lumMod val="40000"/>
                  <a:lumOff val="60000"/>
                </a:schemeClr>
              </a:solidFill>
              <a:effectLst/>
              <a:latin typeface="+mn-lt"/>
              <a:ea typeface="+mn-ea"/>
              <a:cs typeface="+mn-cs"/>
            </a:endParaRPr>
          </a:p>
          <a:p>
            <a:pPr marL="285750" lvl="0" indent="-285750" algn="just">
              <a:buClr>
                <a:schemeClr val="accent2">
                  <a:lumMod val="60000"/>
                  <a:lumOff val="40000"/>
                </a:schemeClr>
              </a:buClr>
              <a:buFont typeface="Wingdings" panose="05000000000000000000" pitchFamily="2" charset="2"/>
              <a:buChar char="§"/>
            </a:pPr>
            <a:r>
              <a:rPr lang="en-US" sz="2000" b="1" kern="1200" dirty="0">
                <a:solidFill>
                  <a:schemeClr val="accent2">
                    <a:lumMod val="40000"/>
                    <a:lumOff val="60000"/>
                  </a:schemeClr>
                </a:solidFill>
                <a:effectLst/>
                <a:latin typeface="+mn-lt"/>
                <a:ea typeface="+mn-ea"/>
                <a:cs typeface="+mn-cs"/>
              </a:rPr>
              <a:t>M</a:t>
            </a:r>
            <a:r>
              <a:rPr lang="id-ID" sz="2000" b="1" kern="1200" dirty="0">
                <a:solidFill>
                  <a:schemeClr val="accent2">
                    <a:lumMod val="40000"/>
                    <a:lumOff val="60000"/>
                  </a:schemeClr>
                </a:solidFill>
                <a:effectLst/>
                <a:latin typeface="+mn-lt"/>
                <a:ea typeface="+mn-ea"/>
                <a:cs typeface="+mn-cs"/>
              </a:rPr>
              <a:t>endekatkan dan memudahkan akses Calon Investor, pelaku usaha di Kabupaten Blitar dan masyakat luas dengan keterbatasan waktu dan jarak </a:t>
            </a:r>
          </a:p>
          <a:p>
            <a:pPr marL="0" lvl="0" indent="0" algn="just">
              <a:buClr>
                <a:schemeClr val="accent2">
                  <a:lumMod val="50000"/>
                </a:schemeClr>
              </a:buClr>
              <a:buFont typeface="Wingdings" panose="05000000000000000000" pitchFamily="2" charset="2"/>
              <a:buNone/>
            </a:pPr>
            <a:endParaRPr lang="id-ID" sz="2000" b="1" dirty="0">
              <a:solidFill>
                <a:schemeClr val="accent2">
                  <a:lumMod val="40000"/>
                  <a:lumOff val="60000"/>
                </a:schemeClr>
              </a:solidFill>
            </a:endParaRPr>
          </a:p>
          <a:p>
            <a:pPr marL="0" lvl="0" indent="0" algn="just">
              <a:buClr>
                <a:schemeClr val="accent2">
                  <a:lumMod val="50000"/>
                </a:schemeClr>
              </a:buClr>
              <a:buFont typeface="Wingdings" panose="05000000000000000000" pitchFamily="2" charset="2"/>
              <a:buNone/>
            </a:pPr>
            <a:endParaRPr lang="id-ID" sz="2000" b="1" kern="1200" dirty="0">
              <a:solidFill>
                <a:schemeClr val="accent2">
                  <a:lumMod val="40000"/>
                  <a:lumOff val="60000"/>
                </a:schemeClr>
              </a:solidFill>
              <a:effectLst/>
              <a:latin typeface="+mn-lt"/>
              <a:ea typeface="+mn-ea"/>
              <a:cs typeface="+mn-cs"/>
            </a:endParaRPr>
          </a:p>
        </p:txBody>
      </p:sp>
      <p:sp>
        <p:nvSpPr>
          <p:cNvPr id="5" name="Flowchart: Off-page Connector 3">
            <a:extLst>
              <a:ext uri="{FF2B5EF4-FFF2-40B4-BE49-F238E27FC236}">
                <a16:creationId xmlns:a16="http://schemas.microsoft.com/office/drawing/2014/main" id="{86B0F157-C812-F543-70DC-38C6653F84B4}"/>
              </a:ext>
            </a:extLst>
          </p:cNvPr>
          <p:cNvSpPr/>
          <p:nvPr/>
        </p:nvSpPr>
        <p:spPr>
          <a:xfrm>
            <a:off x="205800" y="3453770"/>
            <a:ext cx="2842200" cy="1207759"/>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0 w 10000"/>
              <a:gd name="connsiteY0" fmla="*/ 0 h 10214"/>
              <a:gd name="connsiteX1" fmla="*/ 10000 w 10000"/>
              <a:gd name="connsiteY1" fmla="*/ 0 h 10214"/>
              <a:gd name="connsiteX2" fmla="*/ 10000 w 10000"/>
              <a:gd name="connsiteY2" fmla="*/ 8000 h 10214"/>
              <a:gd name="connsiteX3" fmla="*/ 6744 w 10000"/>
              <a:gd name="connsiteY3" fmla="*/ 10214 h 10214"/>
              <a:gd name="connsiteX4" fmla="*/ 0 w 10000"/>
              <a:gd name="connsiteY4" fmla="*/ 8000 h 10214"/>
              <a:gd name="connsiteX5" fmla="*/ 0 w 10000"/>
              <a:gd name="connsiteY5" fmla="*/ 0 h 10214"/>
              <a:gd name="connsiteX0" fmla="*/ 0 w 10000"/>
              <a:gd name="connsiteY0" fmla="*/ 0 h 10428"/>
              <a:gd name="connsiteX1" fmla="*/ 10000 w 10000"/>
              <a:gd name="connsiteY1" fmla="*/ 0 h 10428"/>
              <a:gd name="connsiteX2" fmla="*/ 10000 w 10000"/>
              <a:gd name="connsiteY2" fmla="*/ 8000 h 10428"/>
              <a:gd name="connsiteX3" fmla="*/ 7804 w 10000"/>
              <a:gd name="connsiteY3" fmla="*/ 10428 h 10428"/>
              <a:gd name="connsiteX4" fmla="*/ 0 w 10000"/>
              <a:gd name="connsiteY4" fmla="*/ 8000 h 10428"/>
              <a:gd name="connsiteX5" fmla="*/ 0 w 10000"/>
              <a:gd name="connsiteY5" fmla="*/ 0 h 10428"/>
              <a:gd name="connsiteX0" fmla="*/ 0 w 10000"/>
              <a:gd name="connsiteY0" fmla="*/ 0 h 13104"/>
              <a:gd name="connsiteX1" fmla="*/ 10000 w 10000"/>
              <a:gd name="connsiteY1" fmla="*/ 0 h 13104"/>
              <a:gd name="connsiteX2" fmla="*/ 10000 w 10000"/>
              <a:gd name="connsiteY2" fmla="*/ 8000 h 13104"/>
              <a:gd name="connsiteX3" fmla="*/ 8419 w 10000"/>
              <a:gd name="connsiteY3" fmla="*/ 13104 h 13104"/>
              <a:gd name="connsiteX4" fmla="*/ 0 w 10000"/>
              <a:gd name="connsiteY4" fmla="*/ 8000 h 13104"/>
              <a:gd name="connsiteX5" fmla="*/ 0 w 10000"/>
              <a:gd name="connsiteY5" fmla="*/ 0 h 1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3104">
                <a:moveTo>
                  <a:pt x="0" y="0"/>
                </a:moveTo>
                <a:lnTo>
                  <a:pt x="10000" y="0"/>
                </a:lnTo>
                <a:lnTo>
                  <a:pt x="10000" y="8000"/>
                </a:lnTo>
                <a:lnTo>
                  <a:pt x="8419" y="13104"/>
                </a:lnTo>
                <a:lnTo>
                  <a:pt x="0" y="8000"/>
                </a:lnTo>
                <a:lnTo>
                  <a:pt x="0" y="0"/>
                </a:lnTo>
                <a:close/>
              </a:path>
            </a:pathLst>
          </a:custGeom>
          <a:pattFill prst="pct50">
            <a:fgClr>
              <a:schemeClr val="accent2">
                <a:lumMod val="20000"/>
                <a:lumOff val="8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4400" b="1" i="1" u="sng" cap="none" spc="300" dirty="0">
              <a:ln w="12700">
                <a:solidFill>
                  <a:schemeClr val="accent2">
                    <a:lumMod val="40000"/>
                    <a:lumOff val="60000"/>
                  </a:schemeClr>
                </a:solidFill>
                <a:prstDash val="solid"/>
              </a:ln>
              <a:solidFill>
                <a:schemeClr val="accent2">
                  <a:lumMod val="75000"/>
                </a:schemeClr>
              </a:solidFill>
              <a:effectLst>
                <a:outerShdw dist="38100" dir="2640000" algn="bl" rotWithShape="0">
                  <a:schemeClr val="accent2">
                    <a:lumMod val="60000"/>
                    <a:lumOff val="40000"/>
                  </a:schemeClr>
                </a:outerShdw>
              </a:effectLst>
              <a:latin typeface="Britannic Bold" panose="020B0903060703020204" pitchFamily="34" charset="0"/>
            </a:endParaRPr>
          </a:p>
          <a:p>
            <a:pPr algn="ctr"/>
            <a:r>
              <a:rPr lang="id-ID" sz="4400" b="1" i="1" u="sng" cap="none" spc="300" dirty="0">
                <a:ln w="12700">
                  <a:solidFill>
                    <a:schemeClr val="accent2">
                      <a:lumMod val="40000"/>
                      <a:lumOff val="60000"/>
                    </a:schemeClr>
                  </a:solidFill>
                  <a:prstDash val="solid"/>
                </a:ln>
                <a:solidFill>
                  <a:schemeClr val="accent2">
                    <a:lumMod val="75000"/>
                  </a:schemeClr>
                </a:solidFill>
                <a:effectLst>
                  <a:outerShdw dist="38100" dir="2640000" algn="bl" rotWithShape="0">
                    <a:schemeClr val="accent2">
                      <a:lumMod val="60000"/>
                      <a:lumOff val="40000"/>
                    </a:schemeClr>
                  </a:outerShdw>
                </a:effectLst>
                <a:latin typeface="Britannic Bold" panose="020B0903060703020204" pitchFamily="34" charset="0"/>
              </a:rPr>
              <a:t>Sasaran</a:t>
            </a:r>
            <a:endParaRPr lang="en-US" sz="4400" b="1" i="1" u="sng" cap="none" spc="300" dirty="0">
              <a:ln w="12700">
                <a:solidFill>
                  <a:schemeClr val="accent2">
                    <a:lumMod val="40000"/>
                    <a:lumOff val="60000"/>
                  </a:schemeClr>
                </a:solidFill>
                <a:prstDash val="solid"/>
              </a:ln>
              <a:solidFill>
                <a:schemeClr val="accent2">
                  <a:lumMod val="75000"/>
                </a:schemeClr>
              </a:solidFill>
              <a:effectLst>
                <a:outerShdw dist="38100" dir="2640000" algn="bl" rotWithShape="0">
                  <a:schemeClr val="accent2">
                    <a:lumMod val="60000"/>
                    <a:lumOff val="40000"/>
                  </a:schemeClr>
                </a:outerShdw>
              </a:effectLst>
              <a:latin typeface="Britannic Bold" panose="020B0903060703020204" pitchFamily="34" charset="0"/>
            </a:endParaRPr>
          </a:p>
          <a:p>
            <a:pPr algn="ctr"/>
            <a:endParaRPr lang="id-ID" sz="4400" dirty="0"/>
          </a:p>
          <a:p>
            <a:pPr algn="ctr"/>
            <a:endParaRPr lang="id-ID" sz="4400" dirty="0"/>
          </a:p>
        </p:txBody>
      </p:sp>
    </p:spTree>
    <p:extLst>
      <p:ext uri="{BB962C8B-B14F-4D97-AF65-F5344CB8AC3E}">
        <p14:creationId xmlns:p14="http://schemas.microsoft.com/office/powerpoint/2010/main" val="1236793259"/>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5372"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solidFill>
                <a:srgbClr val="FFFF00"/>
              </a:solidFill>
              <a:effectLst>
                <a:outerShdw blurRad="38100" dist="38100" dir="2700000" algn="tl">
                  <a:srgbClr val="000000">
                    <a:alpha val="43137"/>
                  </a:srgbClr>
                </a:outerShdw>
              </a:effectLst>
              <a:latin typeface="Gill Sans Ultra Bold" panose="020B0A02020104020203" pitchFamily="34" charset="0"/>
            </a:endParaRPr>
          </a:p>
        </p:txBody>
      </p:sp>
      <p:sp>
        <p:nvSpPr>
          <p:cNvPr id="7" name="TextBox 6">
            <a:extLst>
              <a:ext uri="{FF2B5EF4-FFF2-40B4-BE49-F238E27FC236}">
                <a16:creationId xmlns:a16="http://schemas.microsoft.com/office/drawing/2014/main" id="{7DFD267E-6F89-40DA-801E-F9A33F1454D2}"/>
              </a:ext>
            </a:extLst>
          </p:cNvPr>
          <p:cNvSpPr txBox="1"/>
          <p:nvPr/>
        </p:nvSpPr>
        <p:spPr>
          <a:xfrm>
            <a:off x="114176" y="1398923"/>
            <a:ext cx="8742112" cy="461665"/>
          </a:xfrm>
          <a:prstGeom prst="rect">
            <a:avLst/>
          </a:prstGeom>
          <a:noFill/>
        </p:spPr>
        <p:txBody>
          <a:bodyPr wrap="square" rtlCol="0">
            <a:spAutoFit/>
          </a:bodyPr>
          <a:lstStyle/>
          <a:p>
            <a:endParaRPr lang="id-ID" sz="2400" dirty="0"/>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9" name="Rectangle 8">
            <a:extLst>
              <a:ext uri="{FF2B5EF4-FFF2-40B4-BE49-F238E27FC236}">
                <a16:creationId xmlns:a16="http://schemas.microsoft.com/office/drawing/2014/main" id="{18A7185B-3111-44F2-BCA4-B54A0E337C3F}"/>
              </a:ext>
            </a:extLst>
          </p:cNvPr>
          <p:cNvSpPr/>
          <p:nvPr/>
        </p:nvSpPr>
        <p:spPr>
          <a:xfrm>
            <a:off x="11320" y="-57316"/>
            <a:ext cx="3117736" cy="923330"/>
          </a:xfrm>
          <a:prstGeom prst="rect">
            <a:avLst/>
          </a:prstGeom>
          <a:noFill/>
        </p:spPr>
        <p:txBody>
          <a:bodyPr wrap="square" lIns="91440" tIns="45720" rIns="91440" bIns="45720">
            <a:spAutoFit/>
          </a:bodyPr>
          <a:lstStyle/>
          <a:p>
            <a:pPr algn="ctr"/>
            <a:r>
              <a:rPr lang="id-ID" sz="5400" b="1" i="1" u="sng" cap="none" spc="300" dirty="0">
                <a:ln w="25400" cap="sq" cmpd="sng">
                  <a:solidFill>
                    <a:schemeClr val="accent1">
                      <a:lumMod val="75000"/>
                      <a:alpha val="39000"/>
                    </a:schemeClr>
                  </a:solidFill>
                  <a:prstDash val="solid"/>
                  <a:miter lim="800000"/>
                </a:ln>
                <a:solidFill>
                  <a:srgbClr val="FFFF00"/>
                </a:solidFill>
                <a:effectLst>
                  <a:outerShdw dist="38100" dir="2640000" algn="bl" rotWithShape="0">
                    <a:schemeClr val="accent1"/>
                  </a:outerShdw>
                </a:effectLst>
                <a:latin typeface="Britannic Bold" panose="020B0903060703020204" pitchFamily="34" charset="0"/>
              </a:rPr>
              <a:t>Manfaat</a:t>
            </a:r>
            <a:endParaRPr lang="en-US" sz="5400" b="1" i="1" u="sng" cap="none" spc="300" dirty="0">
              <a:ln w="25400" cap="sq" cmpd="sng">
                <a:solidFill>
                  <a:schemeClr val="accent1">
                    <a:lumMod val="75000"/>
                    <a:alpha val="39000"/>
                  </a:schemeClr>
                </a:solidFill>
                <a:prstDash val="solid"/>
                <a:miter lim="800000"/>
              </a:ln>
              <a:solidFill>
                <a:srgbClr val="FFFF00"/>
              </a:solidFill>
              <a:effectLst>
                <a:outerShdw dist="38100" dir="2640000" algn="bl" rotWithShape="0">
                  <a:schemeClr val="accent1"/>
                </a:outerShdw>
              </a:effectLst>
              <a:latin typeface="Britannic Bold" panose="020B0903060703020204" pitchFamily="34" charset="0"/>
            </a:endParaRPr>
          </a:p>
        </p:txBody>
      </p:sp>
      <p:grpSp>
        <p:nvGrpSpPr>
          <p:cNvPr id="4" name="Group 3">
            <a:extLst>
              <a:ext uri="{FF2B5EF4-FFF2-40B4-BE49-F238E27FC236}">
                <a16:creationId xmlns:a16="http://schemas.microsoft.com/office/drawing/2014/main" id="{B74E470F-BFB7-D8B9-993B-62F17186D0A9}"/>
              </a:ext>
            </a:extLst>
          </p:cNvPr>
          <p:cNvGrpSpPr/>
          <p:nvPr/>
        </p:nvGrpSpPr>
        <p:grpSpPr>
          <a:xfrm>
            <a:off x="-304800" y="965671"/>
            <a:ext cx="8610648" cy="4749329"/>
            <a:chOff x="-304800" y="965671"/>
            <a:chExt cx="8610648" cy="4749329"/>
          </a:xfrm>
        </p:grpSpPr>
        <p:sp>
          <p:nvSpPr>
            <p:cNvPr id="5" name="Rectangle 4">
              <a:extLst>
                <a:ext uri="{FF2B5EF4-FFF2-40B4-BE49-F238E27FC236}">
                  <a16:creationId xmlns:a16="http://schemas.microsoft.com/office/drawing/2014/main" id="{575BC071-3AF2-0847-2B1B-964E86D614B4}"/>
                </a:ext>
              </a:extLst>
            </p:cNvPr>
            <p:cNvSpPr/>
            <p:nvPr/>
          </p:nvSpPr>
          <p:spPr>
            <a:xfrm>
              <a:off x="-304800" y="965671"/>
              <a:ext cx="8610648" cy="4749329"/>
            </a:xfrm>
            <a:prstGeom prst="rect">
              <a:avLst/>
            </a:prstGeom>
            <a:noFill/>
            <a:ln w="9525" cap="flat" cmpd="sng" algn="ctr">
              <a:noFill/>
              <a:prstDash val="solid"/>
              <a:round/>
              <a:headEnd type="none" w="med" len="med"/>
              <a:tailEnd type="none" w="med" len="med"/>
            </a:ln>
          </p:spPr>
        </p:sp>
        <p:sp>
          <p:nvSpPr>
            <p:cNvPr id="6" name="Freeform: Shape 5">
              <a:extLst>
                <a:ext uri="{FF2B5EF4-FFF2-40B4-BE49-F238E27FC236}">
                  <a16:creationId xmlns:a16="http://schemas.microsoft.com/office/drawing/2014/main" id="{CA1C6395-F2F5-1468-F019-FC73F254D9AB}"/>
                </a:ext>
              </a:extLst>
            </p:cNvPr>
            <p:cNvSpPr/>
            <p:nvPr/>
          </p:nvSpPr>
          <p:spPr>
            <a:xfrm>
              <a:off x="277302" y="1034387"/>
              <a:ext cx="2438428" cy="914407"/>
            </a:xfrm>
            <a:custGeom>
              <a:avLst/>
              <a:gdLst>
                <a:gd name="connsiteX0" fmla="*/ 0 w 2438428"/>
                <a:gd name="connsiteY0" fmla="*/ 152404 h 914407"/>
                <a:gd name="connsiteX1" fmla="*/ 152404 w 2438428"/>
                <a:gd name="connsiteY1" fmla="*/ 0 h 914407"/>
                <a:gd name="connsiteX2" fmla="*/ 2286024 w 2438428"/>
                <a:gd name="connsiteY2" fmla="*/ 0 h 914407"/>
                <a:gd name="connsiteX3" fmla="*/ 2438428 w 2438428"/>
                <a:gd name="connsiteY3" fmla="*/ 152404 h 914407"/>
                <a:gd name="connsiteX4" fmla="*/ 2438428 w 2438428"/>
                <a:gd name="connsiteY4" fmla="*/ 762003 h 914407"/>
                <a:gd name="connsiteX5" fmla="*/ 2286024 w 2438428"/>
                <a:gd name="connsiteY5" fmla="*/ 914407 h 914407"/>
                <a:gd name="connsiteX6" fmla="*/ 152404 w 2438428"/>
                <a:gd name="connsiteY6" fmla="*/ 914407 h 914407"/>
                <a:gd name="connsiteX7" fmla="*/ 0 w 2438428"/>
                <a:gd name="connsiteY7" fmla="*/ 762003 h 914407"/>
                <a:gd name="connsiteX8" fmla="*/ 0 w 2438428"/>
                <a:gd name="connsiteY8" fmla="*/ 152404 h 91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28" h="914407">
                  <a:moveTo>
                    <a:pt x="0" y="152404"/>
                  </a:moveTo>
                  <a:cubicBezTo>
                    <a:pt x="0" y="68234"/>
                    <a:pt x="68234" y="0"/>
                    <a:pt x="152404" y="0"/>
                  </a:cubicBezTo>
                  <a:lnTo>
                    <a:pt x="2286024" y="0"/>
                  </a:lnTo>
                  <a:cubicBezTo>
                    <a:pt x="2370194" y="0"/>
                    <a:pt x="2438428" y="68234"/>
                    <a:pt x="2438428" y="152404"/>
                  </a:cubicBezTo>
                  <a:lnTo>
                    <a:pt x="2438428" y="762003"/>
                  </a:lnTo>
                  <a:cubicBezTo>
                    <a:pt x="2438428" y="846173"/>
                    <a:pt x="2370194" y="914407"/>
                    <a:pt x="2286024" y="914407"/>
                  </a:cubicBezTo>
                  <a:lnTo>
                    <a:pt x="152404" y="914407"/>
                  </a:lnTo>
                  <a:cubicBezTo>
                    <a:pt x="68234" y="914407"/>
                    <a:pt x="0" y="846173"/>
                    <a:pt x="0" y="762003"/>
                  </a:cubicBezTo>
                  <a:lnTo>
                    <a:pt x="0" y="152404"/>
                  </a:lnTo>
                  <a:close/>
                </a:path>
              </a:pathLst>
            </a:custGeom>
            <a:gradFill flip="none" rotWithShape="1">
              <a:gsLst>
                <a:gs pos="2000">
                  <a:schemeClr val="accent2">
                    <a:lumMod val="67000"/>
                  </a:schemeClr>
                </a:gs>
                <a:gs pos="52000">
                  <a:schemeClr val="accent2">
                    <a:lumMod val="97000"/>
                    <a:lumOff val="3000"/>
                  </a:schemeClr>
                </a:gs>
                <a:gs pos="100000">
                  <a:schemeClr val="accent2">
                    <a:lumMod val="60000"/>
                    <a:lumOff val="40000"/>
                  </a:schemeClr>
                </a:gs>
              </a:gsLst>
              <a:lin ang="4800000" scaled="0"/>
              <a:tileRect/>
            </a:gradFill>
            <a:ln>
              <a:solidFill>
                <a:srgbClr val="FFFF00"/>
              </a:solidFill>
            </a:ln>
            <a:effectLst>
              <a:outerShdw blurRad="63500" sx="102000" sy="102000" algn="ctr"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15758" tIns="115758" rIns="115758" bIns="115758" numCol="1" spcCol="1270" anchor="ctr" anchorCtr="0">
              <a:noAutofit/>
            </a:bodyPr>
            <a:lstStyle/>
            <a:p>
              <a:pPr marL="0" lvl="0" indent="0" algn="ctr" defTabSz="1244600">
                <a:lnSpc>
                  <a:spcPct val="90000"/>
                </a:lnSpc>
                <a:spcBef>
                  <a:spcPct val="0"/>
                </a:spcBef>
                <a:spcAft>
                  <a:spcPct val="35000"/>
                </a:spcAft>
                <a:buNone/>
              </a:pPr>
              <a:r>
                <a:rPr lang="id-ID" sz="2800" kern="1200" dirty="0">
                  <a:solidFill>
                    <a:srgbClr val="FFFF00"/>
                  </a:solidFill>
                  <a:effectLst>
                    <a:outerShdw blurRad="38100" dist="38100" dir="2700000" algn="tl">
                      <a:srgbClr val="000000">
                        <a:alpha val="43137"/>
                      </a:srgbClr>
                    </a:outerShdw>
                  </a:effectLst>
                  <a:latin typeface="Gill Sans Ultra Bold" panose="020B0A02020104020203" pitchFamily="34" charset="0"/>
                </a:rPr>
                <a:t>Si JaBRIC</a:t>
              </a:r>
            </a:p>
          </p:txBody>
        </p:sp>
        <p:sp>
          <p:nvSpPr>
            <p:cNvPr id="10" name="Freeform: Shape 9">
              <a:extLst>
                <a:ext uri="{FF2B5EF4-FFF2-40B4-BE49-F238E27FC236}">
                  <a16:creationId xmlns:a16="http://schemas.microsoft.com/office/drawing/2014/main" id="{E02B5DE2-2192-8C5C-2D7A-CB98C2BD2B86}"/>
                </a:ext>
              </a:extLst>
            </p:cNvPr>
            <p:cNvSpPr/>
            <p:nvPr/>
          </p:nvSpPr>
          <p:spPr>
            <a:xfrm rot="1786537">
              <a:off x="2202556" y="2298881"/>
              <a:ext cx="1409920" cy="0"/>
            </a:xfrm>
            <a:custGeom>
              <a:avLst/>
              <a:gdLst/>
              <a:ahLst/>
              <a:cxnLst/>
              <a:rect l="0" t="0" r="0" b="0"/>
              <a:pathLst>
                <a:path>
                  <a:moveTo>
                    <a:pt x="0" y="0"/>
                  </a:moveTo>
                  <a:lnTo>
                    <a:pt x="1409920" y="0"/>
                  </a:lnTo>
                </a:path>
              </a:pathLst>
            </a:custGeom>
            <a:noFill/>
            <a:ln>
              <a:solidFill>
                <a:schemeClr val="accent2">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a:extLst>
                <a:ext uri="{FF2B5EF4-FFF2-40B4-BE49-F238E27FC236}">
                  <a16:creationId xmlns:a16="http://schemas.microsoft.com/office/drawing/2014/main" id="{874A04E3-7643-856D-8213-6D6AD9B47478}"/>
                </a:ext>
              </a:extLst>
            </p:cNvPr>
            <p:cNvSpPr/>
            <p:nvPr/>
          </p:nvSpPr>
          <p:spPr>
            <a:xfrm>
              <a:off x="2425760" y="2648967"/>
              <a:ext cx="4174503" cy="1136965"/>
            </a:xfrm>
            <a:custGeom>
              <a:avLst/>
              <a:gdLst>
                <a:gd name="connsiteX0" fmla="*/ 0 w 4174503"/>
                <a:gd name="connsiteY0" fmla="*/ 189498 h 1136965"/>
                <a:gd name="connsiteX1" fmla="*/ 189498 w 4174503"/>
                <a:gd name="connsiteY1" fmla="*/ 0 h 1136965"/>
                <a:gd name="connsiteX2" fmla="*/ 3985005 w 4174503"/>
                <a:gd name="connsiteY2" fmla="*/ 0 h 1136965"/>
                <a:gd name="connsiteX3" fmla="*/ 4174503 w 4174503"/>
                <a:gd name="connsiteY3" fmla="*/ 189498 h 1136965"/>
                <a:gd name="connsiteX4" fmla="*/ 4174503 w 4174503"/>
                <a:gd name="connsiteY4" fmla="*/ 947467 h 1136965"/>
                <a:gd name="connsiteX5" fmla="*/ 3985005 w 4174503"/>
                <a:gd name="connsiteY5" fmla="*/ 1136965 h 1136965"/>
                <a:gd name="connsiteX6" fmla="*/ 189498 w 4174503"/>
                <a:gd name="connsiteY6" fmla="*/ 1136965 h 1136965"/>
                <a:gd name="connsiteX7" fmla="*/ 0 w 4174503"/>
                <a:gd name="connsiteY7" fmla="*/ 947467 h 1136965"/>
                <a:gd name="connsiteX8" fmla="*/ 0 w 4174503"/>
                <a:gd name="connsiteY8" fmla="*/ 189498 h 113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503" h="1136965">
                  <a:moveTo>
                    <a:pt x="0" y="189498"/>
                  </a:moveTo>
                  <a:cubicBezTo>
                    <a:pt x="0" y="84841"/>
                    <a:pt x="84841" y="0"/>
                    <a:pt x="189498" y="0"/>
                  </a:cubicBezTo>
                  <a:lnTo>
                    <a:pt x="3985005" y="0"/>
                  </a:lnTo>
                  <a:cubicBezTo>
                    <a:pt x="4089662" y="0"/>
                    <a:pt x="4174503" y="84841"/>
                    <a:pt x="4174503" y="189498"/>
                  </a:cubicBezTo>
                  <a:lnTo>
                    <a:pt x="4174503" y="947467"/>
                  </a:lnTo>
                  <a:cubicBezTo>
                    <a:pt x="4174503" y="1052124"/>
                    <a:pt x="4089662" y="1136965"/>
                    <a:pt x="3985005" y="1136965"/>
                  </a:cubicBezTo>
                  <a:lnTo>
                    <a:pt x="189498" y="1136965"/>
                  </a:lnTo>
                  <a:cubicBezTo>
                    <a:pt x="84841" y="1136965"/>
                    <a:pt x="0" y="1052124"/>
                    <a:pt x="0" y="947467"/>
                  </a:cubicBezTo>
                  <a:lnTo>
                    <a:pt x="0" y="189498"/>
                  </a:lnTo>
                  <a:close/>
                </a:path>
              </a:pathLst>
            </a:custGeom>
            <a:solidFill>
              <a:srgbClr val="FFFF99"/>
            </a:solidFill>
            <a:effectLst>
              <a:outerShdw blurRad="50800" dist="88900" dir="2400000" algn="l" rotWithShape="0">
                <a:srgbClr val="FF0000">
                  <a:alpha val="40000"/>
                </a:srgb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01222" tIns="101222" rIns="101222" bIns="101222" numCol="1" spcCol="1270" anchor="ctr" anchorCtr="0">
              <a:noAutofit/>
            </a:bodyPr>
            <a:lstStyle/>
            <a:p>
              <a:pPr marL="0" lvl="0" indent="0" algn="ctr" defTabSz="800100">
                <a:lnSpc>
                  <a:spcPct val="90000"/>
                </a:lnSpc>
                <a:spcBef>
                  <a:spcPct val="0"/>
                </a:spcBef>
                <a:spcAft>
                  <a:spcPct val="35000"/>
                </a:spcAft>
                <a:buFont typeface="+mj-lt"/>
                <a:buNone/>
              </a:pPr>
              <a:r>
                <a:rPr lang="id-ID" sz="1800" b="1" kern="1200" dirty="0">
                  <a:solidFill>
                    <a:schemeClr val="accent6">
                      <a:lumMod val="50000"/>
                    </a:schemeClr>
                  </a:solidFill>
                </a:rPr>
                <a:t>Bagi pelaku usaha</a:t>
              </a:r>
              <a:r>
                <a:rPr lang="en-US" sz="1800" b="1" kern="1200" dirty="0">
                  <a:solidFill>
                    <a:schemeClr val="accent6">
                      <a:lumMod val="50000"/>
                    </a:schemeClr>
                  </a:solidFill>
                </a:rPr>
                <a:t>,  </a:t>
              </a:r>
              <a:r>
                <a:rPr lang="en-US" sz="1800" b="1" kern="1200" dirty="0" err="1">
                  <a:solidFill>
                    <a:schemeClr val="accent6">
                      <a:lumMod val="50000"/>
                    </a:schemeClr>
                  </a:solidFill>
                </a:rPr>
                <a:t>sebagai</a:t>
              </a:r>
              <a:r>
                <a:rPr lang="en-US" sz="1800" b="1" kern="1200" dirty="0">
                  <a:solidFill>
                    <a:schemeClr val="accent6">
                      <a:lumMod val="50000"/>
                    </a:schemeClr>
                  </a:solidFill>
                </a:rPr>
                <a:t> </a:t>
              </a:r>
              <a:r>
                <a:rPr lang="en-US" sz="1800" b="1" kern="1200" dirty="0" err="1">
                  <a:solidFill>
                    <a:schemeClr val="accent6">
                      <a:lumMod val="50000"/>
                    </a:schemeClr>
                  </a:solidFill>
                </a:rPr>
                <a:t>alat</a:t>
              </a:r>
              <a:r>
                <a:rPr lang="en-US" sz="1800" b="1" kern="1200" dirty="0">
                  <a:solidFill>
                    <a:schemeClr val="accent6">
                      <a:lumMod val="50000"/>
                    </a:schemeClr>
                  </a:solidFill>
                </a:rPr>
                <a:t> bantu </a:t>
              </a:r>
              <a:r>
                <a:rPr lang="id-ID" sz="1800" b="1" kern="1200" dirty="0">
                  <a:solidFill>
                    <a:schemeClr val="accent6">
                      <a:lumMod val="50000"/>
                    </a:schemeClr>
                  </a:solidFill>
                </a:rPr>
                <a:t>pelaksanaan promosi dan informasi penanaman modal</a:t>
              </a:r>
              <a:r>
                <a:rPr lang="en-US" sz="1800" b="1" kern="1200" dirty="0">
                  <a:solidFill>
                    <a:schemeClr val="accent6">
                      <a:lumMod val="50000"/>
                    </a:schemeClr>
                  </a:solidFill>
                </a:rPr>
                <a:t>  </a:t>
              </a:r>
              <a:r>
                <a:rPr lang="id-ID" sz="1800" b="1" kern="1200" dirty="0">
                  <a:solidFill>
                    <a:schemeClr val="accent6">
                      <a:lumMod val="50000"/>
                    </a:schemeClr>
                  </a:solidFill>
                </a:rPr>
                <a:t>secara online yang bisa diakses secara luas.</a:t>
              </a:r>
            </a:p>
          </p:txBody>
        </p:sp>
        <p:sp>
          <p:nvSpPr>
            <p:cNvPr id="13" name="Freeform: Shape 12">
              <a:extLst>
                <a:ext uri="{FF2B5EF4-FFF2-40B4-BE49-F238E27FC236}">
                  <a16:creationId xmlns:a16="http://schemas.microsoft.com/office/drawing/2014/main" id="{B7807ACA-6C81-6548-9FF1-1E0F94ADDDF8}"/>
                </a:ext>
              </a:extLst>
            </p:cNvPr>
            <p:cNvSpPr/>
            <p:nvPr/>
          </p:nvSpPr>
          <p:spPr>
            <a:xfrm rot="4533695">
              <a:off x="713475" y="3110848"/>
              <a:ext cx="2399906" cy="0"/>
            </a:xfrm>
            <a:custGeom>
              <a:avLst/>
              <a:gdLst/>
              <a:ahLst/>
              <a:cxnLst/>
              <a:rect l="0" t="0" r="0" b="0"/>
              <a:pathLst>
                <a:path>
                  <a:moveTo>
                    <a:pt x="0" y="0"/>
                  </a:moveTo>
                  <a:lnTo>
                    <a:pt x="2399906" y="0"/>
                  </a:lnTo>
                </a:path>
              </a:pathLst>
            </a:custGeom>
            <a:noFill/>
            <a:ln>
              <a:solidFill>
                <a:schemeClr val="accent2">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BFFC0A4A-988F-D8D3-5721-7FC720DFE89B}"/>
                </a:ext>
              </a:extLst>
            </p:cNvPr>
            <p:cNvSpPr/>
            <p:nvPr/>
          </p:nvSpPr>
          <p:spPr>
            <a:xfrm>
              <a:off x="415004" y="4272903"/>
              <a:ext cx="3875317" cy="1087803"/>
            </a:xfrm>
            <a:custGeom>
              <a:avLst/>
              <a:gdLst>
                <a:gd name="connsiteX0" fmla="*/ 0 w 3875317"/>
                <a:gd name="connsiteY0" fmla="*/ 181304 h 1087803"/>
                <a:gd name="connsiteX1" fmla="*/ 181304 w 3875317"/>
                <a:gd name="connsiteY1" fmla="*/ 0 h 1087803"/>
                <a:gd name="connsiteX2" fmla="*/ 3694013 w 3875317"/>
                <a:gd name="connsiteY2" fmla="*/ 0 h 1087803"/>
                <a:gd name="connsiteX3" fmla="*/ 3875317 w 3875317"/>
                <a:gd name="connsiteY3" fmla="*/ 181304 h 1087803"/>
                <a:gd name="connsiteX4" fmla="*/ 3875317 w 3875317"/>
                <a:gd name="connsiteY4" fmla="*/ 906499 h 1087803"/>
                <a:gd name="connsiteX5" fmla="*/ 3694013 w 3875317"/>
                <a:gd name="connsiteY5" fmla="*/ 1087803 h 1087803"/>
                <a:gd name="connsiteX6" fmla="*/ 181304 w 3875317"/>
                <a:gd name="connsiteY6" fmla="*/ 1087803 h 1087803"/>
                <a:gd name="connsiteX7" fmla="*/ 0 w 3875317"/>
                <a:gd name="connsiteY7" fmla="*/ 906499 h 1087803"/>
                <a:gd name="connsiteX8" fmla="*/ 0 w 3875317"/>
                <a:gd name="connsiteY8" fmla="*/ 181304 h 108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5317" h="1087803">
                  <a:moveTo>
                    <a:pt x="0" y="181304"/>
                  </a:moveTo>
                  <a:cubicBezTo>
                    <a:pt x="0" y="81173"/>
                    <a:pt x="81173" y="0"/>
                    <a:pt x="181304" y="0"/>
                  </a:cubicBezTo>
                  <a:lnTo>
                    <a:pt x="3694013" y="0"/>
                  </a:lnTo>
                  <a:cubicBezTo>
                    <a:pt x="3794144" y="0"/>
                    <a:pt x="3875317" y="81173"/>
                    <a:pt x="3875317" y="181304"/>
                  </a:cubicBezTo>
                  <a:lnTo>
                    <a:pt x="3875317" y="906499"/>
                  </a:lnTo>
                  <a:cubicBezTo>
                    <a:pt x="3875317" y="1006630"/>
                    <a:pt x="3794144" y="1087803"/>
                    <a:pt x="3694013" y="1087803"/>
                  </a:cubicBezTo>
                  <a:lnTo>
                    <a:pt x="181304" y="1087803"/>
                  </a:lnTo>
                  <a:cubicBezTo>
                    <a:pt x="81173" y="1087803"/>
                    <a:pt x="0" y="1006630"/>
                    <a:pt x="0" y="906499"/>
                  </a:cubicBezTo>
                  <a:lnTo>
                    <a:pt x="0" y="181304"/>
                  </a:lnTo>
                  <a:close/>
                </a:path>
              </a:pathLst>
            </a:custGeom>
            <a:solidFill>
              <a:srgbClr val="FFFF99"/>
            </a:solidFill>
            <a:effectLst>
              <a:outerShdw blurRad="50800" dist="88900" dir="1800000" algn="l" rotWithShape="0">
                <a:srgbClr val="FF0000">
                  <a:alpha val="40000"/>
                </a:srgb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98822" tIns="98822" rIns="98822" bIns="98822" numCol="1" spcCol="1270" anchor="ctr" anchorCtr="0">
              <a:noAutofit/>
            </a:bodyPr>
            <a:lstStyle/>
            <a:p>
              <a:pPr marL="0" lvl="0" indent="0" algn="ctr" defTabSz="800100">
                <a:lnSpc>
                  <a:spcPct val="90000"/>
                </a:lnSpc>
                <a:spcBef>
                  <a:spcPct val="0"/>
                </a:spcBef>
                <a:spcAft>
                  <a:spcPct val="35000"/>
                </a:spcAft>
                <a:buNone/>
              </a:pPr>
              <a:r>
                <a:rPr lang="id-ID" sz="1800" b="1" kern="1200" dirty="0">
                  <a:solidFill>
                    <a:schemeClr val="accent6">
                      <a:lumMod val="50000"/>
                    </a:schemeClr>
                  </a:solidFill>
                </a:rPr>
                <a:t>Membantu calon investor untuk mendapatkan informasi tentang kondisi, potensi dan peluang usaha di Kabupaten Blitar.</a:t>
              </a:r>
            </a:p>
          </p:txBody>
        </p:sp>
        <p:sp>
          <p:nvSpPr>
            <p:cNvPr id="15" name="Freeform: Shape 14">
              <a:extLst>
                <a:ext uri="{FF2B5EF4-FFF2-40B4-BE49-F238E27FC236}">
                  <a16:creationId xmlns:a16="http://schemas.microsoft.com/office/drawing/2014/main" id="{9A8C1E1B-DA5F-8833-0215-997CADF26640}"/>
                </a:ext>
              </a:extLst>
            </p:cNvPr>
            <p:cNvSpPr/>
            <p:nvPr/>
          </p:nvSpPr>
          <p:spPr>
            <a:xfrm rot="295175">
              <a:off x="2713426" y="1650187"/>
              <a:ext cx="1251288" cy="0"/>
            </a:xfrm>
            <a:custGeom>
              <a:avLst/>
              <a:gdLst/>
              <a:ahLst/>
              <a:cxnLst/>
              <a:rect l="0" t="0" r="0" b="0"/>
              <a:pathLst>
                <a:path>
                  <a:moveTo>
                    <a:pt x="0" y="0"/>
                  </a:moveTo>
                  <a:lnTo>
                    <a:pt x="1251288" y="0"/>
                  </a:lnTo>
                </a:path>
              </a:pathLst>
            </a:custGeom>
            <a:noFill/>
            <a:ln>
              <a:solidFill>
                <a:schemeClr val="accent2">
                  <a:lumMod val="75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Shape 15">
              <a:extLst>
                <a:ext uri="{FF2B5EF4-FFF2-40B4-BE49-F238E27FC236}">
                  <a16:creationId xmlns:a16="http://schemas.microsoft.com/office/drawing/2014/main" id="{F038A5B9-45D7-71E6-D95C-A7D131E89590}"/>
                </a:ext>
              </a:extLst>
            </p:cNvPr>
            <p:cNvSpPr/>
            <p:nvPr/>
          </p:nvSpPr>
          <p:spPr>
            <a:xfrm>
              <a:off x="3962409" y="1383281"/>
              <a:ext cx="3642133" cy="954615"/>
            </a:xfrm>
            <a:custGeom>
              <a:avLst/>
              <a:gdLst>
                <a:gd name="connsiteX0" fmla="*/ 0 w 3642133"/>
                <a:gd name="connsiteY0" fmla="*/ 159106 h 954615"/>
                <a:gd name="connsiteX1" fmla="*/ 159106 w 3642133"/>
                <a:gd name="connsiteY1" fmla="*/ 0 h 954615"/>
                <a:gd name="connsiteX2" fmla="*/ 3483027 w 3642133"/>
                <a:gd name="connsiteY2" fmla="*/ 0 h 954615"/>
                <a:gd name="connsiteX3" fmla="*/ 3642133 w 3642133"/>
                <a:gd name="connsiteY3" fmla="*/ 159106 h 954615"/>
                <a:gd name="connsiteX4" fmla="*/ 3642133 w 3642133"/>
                <a:gd name="connsiteY4" fmla="*/ 795509 h 954615"/>
                <a:gd name="connsiteX5" fmla="*/ 3483027 w 3642133"/>
                <a:gd name="connsiteY5" fmla="*/ 954615 h 954615"/>
                <a:gd name="connsiteX6" fmla="*/ 159106 w 3642133"/>
                <a:gd name="connsiteY6" fmla="*/ 954615 h 954615"/>
                <a:gd name="connsiteX7" fmla="*/ 0 w 3642133"/>
                <a:gd name="connsiteY7" fmla="*/ 795509 h 954615"/>
                <a:gd name="connsiteX8" fmla="*/ 0 w 3642133"/>
                <a:gd name="connsiteY8" fmla="*/ 159106 h 954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2133" h="954615">
                  <a:moveTo>
                    <a:pt x="0" y="159106"/>
                  </a:moveTo>
                  <a:cubicBezTo>
                    <a:pt x="0" y="71234"/>
                    <a:pt x="71234" y="0"/>
                    <a:pt x="159106" y="0"/>
                  </a:cubicBezTo>
                  <a:lnTo>
                    <a:pt x="3483027" y="0"/>
                  </a:lnTo>
                  <a:cubicBezTo>
                    <a:pt x="3570899" y="0"/>
                    <a:pt x="3642133" y="71234"/>
                    <a:pt x="3642133" y="159106"/>
                  </a:cubicBezTo>
                  <a:lnTo>
                    <a:pt x="3642133" y="795509"/>
                  </a:lnTo>
                  <a:cubicBezTo>
                    <a:pt x="3642133" y="883381"/>
                    <a:pt x="3570899" y="954615"/>
                    <a:pt x="3483027" y="954615"/>
                  </a:cubicBezTo>
                  <a:lnTo>
                    <a:pt x="159106" y="954615"/>
                  </a:lnTo>
                  <a:cubicBezTo>
                    <a:pt x="71234" y="954615"/>
                    <a:pt x="0" y="883381"/>
                    <a:pt x="0" y="795509"/>
                  </a:cubicBezTo>
                  <a:lnTo>
                    <a:pt x="0" y="159106"/>
                  </a:lnTo>
                  <a:close/>
                </a:path>
              </a:pathLst>
            </a:custGeom>
            <a:solidFill>
              <a:srgbClr val="FFFF99"/>
            </a:solidFill>
            <a:effectLst>
              <a:outerShdw blurRad="50800" dist="88900" dir="1800000" algn="t" rotWithShape="0">
                <a:srgbClr val="C00000">
                  <a:alpha val="40000"/>
                </a:srgb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89780" tIns="89780" rIns="89780" bIns="89780" numCol="1" spcCol="1270" anchor="ctr" anchorCtr="0">
              <a:noAutofit/>
            </a:bodyPr>
            <a:lstStyle/>
            <a:p>
              <a:pPr marL="0" lvl="0" indent="0" algn="ctr" defTabSz="755650">
                <a:lnSpc>
                  <a:spcPct val="90000"/>
                </a:lnSpc>
                <a:spcBef>
                  <a:spcPct val="0"/>
                </a:spcBef>
                <a:spcAft>
                  <a:spcPct val="35000"/>
                </a:spcAft>
                <a:buFont typeface="+mj-lt"/>
                <a:buNone/>
              </a:pPr>
              <a:r>
                <a:rPr lang="id-ID" sz="1700" b="1" kern="1200" dirty="0">
                  <a:solidFill>
                    <a:schemeClr val="accent6">
                      <a:lumMod val="50000"/>
                    </a:schemeClr>
                  </a:solidFill>
                </a:rPr>
                <a:t>Dapat mndorong pertumbuhan ekonomi dan menarik investasi di Kabupaten Blitar.</a:t>
              </a:r>
            </a:p>
          </p:txBody>
        </p:sp>
      </p:gr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668" y="206045"/>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088256"/>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54493"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solidFill>
                <a:srgbClr val="FFFF00"/>
              </a:solidFill>
              <a:effectLst>
                <a:outerShdw blurRad="38100" dist="38100" dir="2700000" algn="tl">
                  <a:srgbClr val="000000">
                    <a:alpha val="43137"/>
                  </a:srgbClr>
                </a:outerShdw>
              </a:effectLst>
              <a:latin typeface="Gill Sans Ultra Bold" panose="020B0A02020104020203" pitchFamily="34" charset="0"/>
            </a:endParaRPr>
          </a:p>
        </p:txBody>
      </p:sp>
      <p:sp>
        <p:nvSpPr>
          <p:cNvPr id="7" name="TextBox 6">
            <a:extLst>
              <a:ext uri="{FF2B5EF4-FFF2-40B4-BE49-F238E27FC236}">
                <a16:creationId xmlns:a16="http://schemas.microsoft.com/office/drawing/2014/main" id="{7DFD267E-6F89-40DA-801E-F9A33F1454D2}"/>
              </a:ext>
            </a:extLst>
          </p:cNvPr>
          <p:cNvSpPr txBox="1"/>
          <p:nvPr/>
        </p:nvSpPr>
        <p:spPr>
          <a:xfrm>
            <a:off x="-16565" y="971624"/>
            <a:ext cx="8742112" cy="461665"/>
          </a:xfrm>
          <a:prstGeom prst="rect">
            <a:avLst/>
          </a:prstGeom>
          <a:noFill/>
        </p:spPr>
        <p:txBody>
          <a:bodyPr wrap="square" rtlCol="0">
            <a:spAutoFit/>
          </a:bodyPr>
          <a:lstStyle/>
          <a:p>
            <a:endParaRPr lang="id-ID" sz="2400" dirty="0"/>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9" name="Rectangle 8">
            <a:extLst>
              <a:ext uri="{FF2B5EF4-FFF2-40B4-BE49-F238E27FC236}">
                <a16:creationId xmlns:a16="http://schemas.microsoft.com/office/drawing/2014/main" id="{18A7185B-3111-44F2-BCA4-B54A0E337C3F}"/>
              </a:ext>
            </a:extLst>
          </p:cNvPr>
          <p:cNvSpPr/>
          <p:nvPr/>
        </p:nvSpPr>
        <p:spPr>
          <a:xfrm>
            <a:off x="6463" y="114300"/>
            <a:ext cx="6639603" cy="923330"/>
          </a:xfrm>
          <a:prstGeom prst="rect">
            <a:avLst/>
          </a:prstGeom>
          <a:noFill/>
        </p:spPr>
        <p:txBody>
          <a:bodyPr wrap="square" lIns="91440" tIns="45720" rIns="91440" bIns="45720">
            <a:spAutoFit/>
          </a:bodyPr>
          <a:lstStyle/>
          <a:p>
            <a:pPr algn="ctr"/>
            <a:r>
              <a:rPr lang="id-ID" sz="5400" b="1" i="1" u="sng" spc="300" dirty="0">
                <a:ln w="25400" cap="sq" cmpd="sng">
                  <a:solidFill>
                    <a:schemeClr val="accent1">
                      <a:lumMod val="75000"/>
                      <a:alpha val="39000"/>
                    </a:schemeClr>
                  </a:solidFill>
                  <a:prstDash val="solid"/>
                  <a:miter lim="800000"/>
                </a:ln>
                <a:solidFill>
                  <a:schemeClr val="accent3">
                    <a:lumMod val="50000"/>
                  </a:schemeClr>
                </a:solidFill>
                <a:effectLst>
                  <a:outerShdw dist="38100" dir="2640000" algn="bl" rotWithShape="0">
                    <a:schemeClr val="accent1"/>
                  </a:outerShdw>
                </a:effectLst>
                <a:latin typeface="Britannic Bold" panose="020B0903060703020204" pitchFamily="34" charset="0"/>
              </a:rPr>
              <a:t>Rancang Bangun</a:t>
            </a:r>
            <a:endParaRPr lang="en-US" sz="5400" b="1" i="1" u="sng" cap="none" spc="300" dirty="0">
              <a:ln w="25400" cap="sq" cmpd="sng">
                <a:solidFill>
                  <a:schemeClr val="accent1">
                    <a:lumMod val="75000"/>
                    <a:alpha val="39000"/>
                  </a:schemeClr>
                </a:solidFill>
                <a:prstDash val="solid"/>
                <a:miter lim="800000"/>
              </a:ln>
              <a:solidFill>
                <a:schemeClr val="accent3">
                  <a:lumMod val="50000"/>
                </a:schemeClr>
              </a:solidFill>
              <a:effectLst>
                <a:outerShdw dist="38100" dir="2640000" algn="bl" rotWithShape="0">
                  <a:schemeClr val="accent1"/>
                </a:outerShdw>
              </a:effectLst>
              <a:latin typeface="Britannic Bold" panose="020B0903060703020204" pitchFamily="34" charset="0"/>
            </a:endParaRPr>
          </a:p>
        </p:txBody>
      </p:sp>
      <p:sp>
        <p:nvSpPr>
          <p:cNvPr id="4" name="Rectangle 3">
            <a:extLst>
              <a:ext uri="{FF2B5EF4-FFF2-40B4-BE49-F238E27FC236}">
                <a16:creationId xmlns:a16="http://schemas.microsoft.com/office/drawing/2014/main" id="{D6A98662-DAC1-0DDE-DD7B-7C37CDAAC1E0}"/>
              </a:ext>
            </a:extLst>
          </p:cNvPr>
          <p:cNvSpPr/>
          <p:nvPr/>
        </p:nvSpPr>
        <p:spPr>
          <a:xfrm>
            <a:off x="154493" y="669911"/>
            <a:ext cx="8610648" cy="4749329"/>
          </a:xfrm>
          <a:prstGeom prst="rect">
            <a:avLst/>
          </a:prstGeom>
          <a:noFill/>
          <a:ln w="9525" cap="flat" cmpd="sng" algn="ctr">
            <a:noFill/>
            <a:prstDash val="solid"/>
            <a:round/>
            <a:headEnd type="none" w="med" len="med"/>
            <a:tailEnd type="none" w="med" len="med"/>
          </a:ln>
        </p:spPr>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668" y="206045"/>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72589CF-BCA7-69C5-3A5C-385586056C4C}"/>
              </a:ext>
            </a:extLst>
          </p:cNvPr>
          <p:cNvPicPr>
            <a:picLocks noChangeAspect="1"/>
          </p:cNvPicPr>
          <p:nvPr/>
        </p:nvPicPr>
        <p:blipFill rotWithShape="1">
          <a:blip r:embed="rId4"/>
          <a:srcRect l="20173" t="18521" r="21667"/>
          <a:stretch/>
        </p:blipFill>
        <p:spPr>
          <a:xfrm>
            <a:off x="378859" y="1031004"/>
            <a:ext cx="2741059" cy="2046551"/>
          </a:xfrm>
          <a:prstGeom prst="rect">
            <a:avLst/>
          </a:prstGeom>
        </p:spPr>
      </p:pic>
      <p:pic>
        <p:nvPicPr>
          <p:cNvPr id="22" name="Picture 21">
            <a:extLst>
              <a:ext uri="{FF2B5EF4-FFF2-40B4-BE49-F238E27FC236}">
                <a16:creationId xmlns:a16="http://schemas.microsoft.com/office/drawing/2014/main" id="{128D9044-FEF3-EDD5-BE81-F698FFE90F47}"/>
              </a:ext>
            </a:extLst>
          </p:cNvPr>
          <p:cNvPicPr>
            <a:picLocks noChangeAspect="1"/>
          </p:cNvPicPr>
          <p:nvPr/>
        </p:nvPicPr>
        <p:blipFill rotWithShape="1">
          <a:blip r:embed="rId5"/>
          <a:srcRect l="34190" t="21854" r="35833" b="9160"/>
          <a:stretch/>
        </p:blipFill>
        <p:spPr>
          <a:xfrm>
            <a:off x="378859" y="3109777"/>
            <a:ext cx="2741059" cy="3361841"/>
          </a:xfrm>
          <a:prstGeom prst="rect">
            <a:avLst/>
          </a:prstGeom>
        </p:spPr>
      </p:pic>
      <p:sp>
        <p:nvSpPr>
          <p:cNvPr id="23" name="TextBox 22">
            <a:extLst>
              <a:ext uri="{FF2B5EF4-FFF2-40B4-BE49-F238E27FC236}">
                <a16:creationId xmlns:a16="http://schemas.microsoft.com/office/drawing/2014/main" id="{C66C705E-54BF-F1A8-1CA7-343F3D0584A3}"/>
              </a:ext>
            </a:extLst>
          </p:cNvPr>
          <p:cNvSpPr txBox="1"/>
          <p:nvPr/>
        </p:nvSpPr>
        <p:spPr>
          <a:xfrm>
            <a:off x="3242262" y="5311066"/>
            <a:ext cx="3062308" cy="646331"/>
          </a:xfrm>
          <a:prstGeom prst="rect">
            <a:avLst/>
          </a:prstGeom>
          <a:noFill/>
        </p:spPr>
        <p:txBody>
          <a:bodyPr wrap="square" rtlCol="0">
            <a:spAutoFit/>
          </a:bodyPr>
          <a:lstStyle/>
          <a:p>
            <a:r>
              <a:rPr lang="id-ID" dirty="0"/>
              <a:t>SK Kepala DPMPTSP Kab.Blitar</a:t>
            </a:r>
          </a:p>
          <a:p>
            <a:r>
              <a:rPr lang="id-ID" dirty="0"/>
              <a:t>Nomor 21 Tahun 2019</a:t>
            </a:r>
          </a:p>
        </p:txBody>
      </p:sp>
      <p:pic>
        <p:nvPicPr>
          <p:cNvPr id="25" name="Picture 24">
            <a:extLst>
              <a:ext uri="{FF2B5EF4-FFF2-40B4-BE49-F238E27FC236}">
                <a16:creationId xmlns:a16="http://schemas.microsoft.com/office/drawing/2014/main" id="{B5451FEA-2A57-365B-5985-64FFA052EBB5}"/>
              </a:ext>
            </a:extLst>
          </p:cNvPr>
          <p:cNvPicPr>
            <a:picLocks noChangeAspect="1"/>
          </p:cNvPicPr>
          <p:nvPr/>
        </p:nvPicPr>
        <p:blipFill rotWithShape="1">
          <a:blip r:embed="rId6"/>
          <a:srcRect l="20173" t="18521" r="21667"/>
          <a:stretch/>
        </p:blipFill>
        <p:spPr>
          <a:xfrm>
            <a:off x="3404898" y="1015639"/>
            <a:ext cx="2926171" cy="2184761"/>
          </a:xfrm>
          <a:prstGeom prst="rect">
            <a:avLst/>
          </a:prstGeom>
        </p:spPr>
      </p:pic>
      <p:pic>
        <p:nvPicPr>
          <p:cNvPr id="27" name="Picture 26">
            <a:extLst>
              <a:ext uri="{FF2B5EF4-FFF2-40B4-BE49-F238E27FC236}">
                <a16:creationId xmlns:a16="http://schemas.microsoft.com/office/drawing/2014/main" id="{52556358-16F5-9942-E06F-2E9FC473CABE}"/>
              </a:ext>
            </a:extLst>
          </p:cNvPr>
          <p:cNvPicPr>
            <a:picLocks noChangeAspect="1"/>
          </p:cNvPicPr>
          <p:nvPr/>
        </p:nvPicPr>
        <p:blipFill rotWithShape="1">
          <a:blip r:embed="rId7"/>
          <a:srcRect l="34371" t="24981" r="35833" b="6032"/>
          <a:stretch/>
        </p:blipFill>
        <p:spPr>
          <a:xfrm>
            <a:off x="6091948" y="1004500"/>
            <a:ext cx="2724454" cy="3361842"/>
          </a:xfrm>
          <a:prstGeom prst="rect">
            <a:avLst/>
          </a:prstGeom>
        </p:spPr>
      </p:pic>
      <p:sp>
        <p:nvSpPr>
          <p:cNvPr id="28" name="TextBox 27">
            <a:extLst>
              <a:ext uri="{FF2B5EF4-FFF2-40B4-BE49-F238E27FC236}">
                <a16:creationId xmlns:a16="http://schemas.microsoft.com/office/drawing/2014/main" id="{2B7D1F25-9EFB-80CE-0C38-99D0E732F886}"/>
              </a:ext>
            </a:extLst>
          </p:cNvPr>
          <p:cNvSpPr txBox="1"/>
          <p:nvPr/>
        </p:nvSpPr>
        <p:spPr>
          <a:xfrm>
            <a:off x="3433018" y="3286236"/>
            <a:ext cx="2442681" cy="646331"/>
          </a:xfrm>
          <a:prstGeom prst="rect">
            <a:avLst/>
          </a:prstGeom>
          <a:noFill/>
        </p:spPr>
        <p:txBody>
          <a:bodyPr wrap="square" rtlCol="0">
            <a:spAutoFit/>
          </a:bodyPr>
          <a:lstStyle/>
          <a:p>
            <a:r>
              <a:rPr lang="id-ID" dirty="0"/>
              <a:t>Keputusan Bupati Blitar</a:t>
            </a:r>
          </a:p>
          <a:p>
            <a:r>
              <a:rPr lang="id-ID" dirty="0"/>
              <a:t>Nomor:</a:t>
            </a:r>
          </a:p>
        </p:txBody>
      </p:sp>
    </p:spTree>
    <p:extLst>
      <p:ext uri="{BB962C8B-B14F-4D97-AF65-F5344CB8AC3E}">
        <p14:creationId xmlns:p14="http://schemas.microsoft.com/office/powerpoint/2010/main" val="3711922422"/>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5372"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mj-lt"/>
              <a:buAutoNum type="alphaLcPeriod"/>
            </a:pP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Sumber</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daya</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manusia</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diadakan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pembekalan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dalam</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mengoperasionalkan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aplikasi</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dan operator DPMPTSP </a:t>
            </a:r>
            <a:r>
              <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selalu memperbarui informasi dalam aplikasi           Si JaBRIC agar menarik dan menyajikan informasi yang akurat.</a:t>
            </a:r>
            <a:endParaRPr lang="id-ID"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mj-lt"/>
              <a:buAutoNum type="alphaLcPeriod"/>
            </a:pPr>
            <a:r>
              <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S</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trategi</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yang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dilakukan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adalah mengoptimalkan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seluruh</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sumber</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daya</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internal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maupun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eksternal</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adalah</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diadakan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koordinasi</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rutin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bagi</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operator DPMPTSP</a:t>
            </a:r>
            <a:r>
              <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dan OPD terkait dan pelaku usaha</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dalam</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peningkatan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kemampuan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dan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perkembangan</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dari</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err="1">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aplika</a:t>
            </a:r>
            <a:r>
              <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si Si JaBRIC</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id-ID"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lphaLcPeriod"/>
            </a:pP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M</a:t>
            </a:r>
            <a:r>
              <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engembangkan Aplikasi dengan menyesuaikan perkembangan situasi dengan kolaborasi OPD terkait khususnya dengan Kominfo.</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id-ID"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1000"/>
              </a:spcAft>
              <a:buFont typeface="+mj-lt"/>
              <a:buAutoNum type="alphaLcPeriod"/>
            </a:pPr>
            <a:r>
              <a:rPr lang="id-ID"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Updating data yang ada di aplikasi (penambahan Video dan data terkait)</a:t>
            </a:r>
            <a:r>
              <a:rPr lang="en-US" sz="18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id-ID" sz="18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FD267E-6F89-40DA-801E-F9A33F1454D2}"/>
              </a:ext>
            </a:extLst>
          </p:cNvPr>
          <p:cNvSpPr txBox="1"/>
          <p:nvPr/>
        </p:nvSpPr>
        <p:spPr>
          <a:xfrm>
            <a:off x="-16565" y="971624"/>
            <a:ext cx="8742112" cy="461665"/>
          </a:xfrm>
          <a:prstGeom prst="rect">
            <a:avLst/>
          </a:prstGeom>
          <a:noFill/>
        </p:spPr>
        <p:txBody>
          <a:bodyPr wrap="square" rtlCol="0">
            <a:spAutoFit/>
          </a:bodyPr>
          <a:lstStyle/>
          <a:p>
            <a:endParaRPr lang="id-ID" sz="2400" dirty="0"/>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9" name="Rectangle 8">
            <a:extLst>
              <a:ext uri="{FF2B5EF4-FFF2-40B4-BE49-F238E27FC236}">
                <a16:creationId xmlns:a16="http://schemas.microsoft.com/office/drawing/2014/main" id="{18A7185B-3111-44F2-BCA4-B54A0E337C3F}"/>
              </a:ext>
            </a:extLst>
          </p:cNvPr>
          <p:cNvSpPr/>
          <p:nvPr/>
        </p:nvSpPr>
        <p:spPr>
          <a:xfrm>
            <a:off x="99228" y="114300"/>
            <a:ext cx="6089536" cy="707886"/>
          </a:xfrm>
          <a:prstGeom prst="rect">
            <a:avLst/>
          </a:prstGeom>
          <a:noFill/>
        </p:spPr>
        <p:txBody>
          <a:bodyPr wrap="square" lIns="91440" tIns="45720" rIns="91440" bIns="45720">
            <a:spAutoFit/>
          </a:bodyPr>
          <a:lstStyle/>
          <a:p>
            <a:r>
              <a:rPr lang="id-ID" sz="4000" b="1" i="1" u="sng" cap="none" spc="300" dirty="0">
                <a:ln w="25400" cap="sq" cmpd="sng">
                  <a:solidFill>
                    <a:schemeClr val="accent1">
                      <a:lumMod val="75000"/>
                      <a:alpha val="39000"/>
                    </a:schemeClr>
                  </a:solidFill>
                  <a:prstDash val="solid"/>
                  <a:miter lim="800000"/>
                </a:ln>
                <a:solidFill>
                  <a:schemeClr val="accent5">
                    <a:lumMod val="50000"/>
                  </a:schemeClr>
                </a:solidFill>
                <a:effectLst>
                  <a:outerShdw dist="38100" dir="2640000" algn="bl" rotWithShape="0">
                    <a:schemeClr val="accent1"/>
                  </a:outerShdw>
                </a:effectLst>
                <a:latin typeface="Britannic Bold" panose="020B0903060703020204" pitchFamily="34" charset="0"/>
              </a:rPr>
              <a:t>Keberla</a:t>
            </a:r>
            <a:r>
              <a:rPr lang="id-ID" sz="4000" b="1" i="1" u="sng" spc="300" dirty="0">
                <a:ln w="25400" cap="sq" cmpd="sng">
                  <a:solidFill>
                    <a:schemeClr val="accent1">
                      <a:lumMod val="75000"/>
                      <a:alpha val="39000"/>
                    </a:schemeClr>
                  </a:solidFill>
                  <a:prstDash val="solid"/>
                  <a:miter lim="800000"/>
                </a:ln>
                <a:solidFill>
                  <a:schemeClr val="accent5">
                    <a:lumMod val="50000"/>
                  </a:schemeClr>
                </a:solidFill>
                <a:effectLst>
                  <a:outerShdw dist="38100" dir="2640000" algn="bl" rotWithShape="0">
                    <a:schemeClr val="accent1"/>
                  </a:outerShdw>
                </a:effectLst>
                <a:latin typeface="Britannic Bold" panose="020B0903060703020204" pitchFamily="34" charset="0"/>
              </a:rPr>
              <a:t>njutan</a:t>
            </a:r>
            <a:endParaRPr lang="en-US" sz="4000" b="1" i="1" u="sng" cap="none" spc="300" dirty="0">
              <a:ln w="25400" cap="sq" cmpd="sng">
                <a:solidFill>
                  <a:schemeClr val="accent1">
                    <a:lumMod val="75000"/>
                    <a:alpha val="39000"/>
                  </a:schemeClr>
                </a:solidFill>
                <a:prstDash val="solid"/>
                <a:miter lim="800000"/>
              </a:ln>
              <a:solidFill>
                <a:schemeClr val="accent5">
                  <a:lumMod val="50000"/>
                </a:schemeClr>
              </a:solidFill>
              <a:effectLst>
                <a:outerShdw dist="38100" dir="2640000" algn="bl" rotWithShape="0">
                  <a:schemeClr val="accent1"/>
                </a:outerShdw>
              </a:effectLst>
              <a:latin typeface="Britannic Bold" panose="020B0903060703020204" pitchFamily="34"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9668" y="206045"/>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155285"/>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5372"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a:lnSpc>
                <a:spcPct val="150000"/>
              </a:lnSpc>
              <a:buFont typeface="+mj-lt"/>
              <a:buAutoNum type="alphaLcPeriod"/>
            </a:pPr>
            <a:endParaRPr lang="id-ID"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buFont typeface="+mj-lt"/>
              <a:buAutoNum type="alphaLcPeriod"/>
            </a:pPr>
            <a:r>
              <a:rPr lang="id-ID" b="1" dirty="0">
                <a:solidFill>
                  <a:schemeClr val="tx2">
                    <a:lumMod val="50000"/>
                  </a:schemeClr>
                </a:solidFill>
                <a:latin typeface="Calibri" panose="020F0502020204030204" pitchFamily="34" charset="0"/>
                <a:ea typeface="Calibri" panose="020F0502020204030204" pitchFamily="34" charset="0"/>
                <a:cs typeface="Calibri" panose="020F0502020204030204" pitchFamily="34" charset="0"/>
              </a:rPr>
              <a:t>M</a:t>
            </a:r>
            <a:r>
              <a:rPr lang="id-ID" sz="18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enyajikan informasi yang lengkap terkait kondisi Kabupaten Blitar berupa peta potensi, RUPM, Peta Investasi, Peluang Investasi</a:t>
            </a:r>
            <a:endParaRPr lang="id-ID" sz="1800" b="1"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alphaLcPeriod"/>
            </a:pPr>
            <a:r>
              <a:rPr lang="id-ID" sz="1800" b="1"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Berkerjasama dengan pelaku-pelaku usaha yang potensial serta OPD teknis dalam mendapatkan data yang akurat.</a:t>
            </a:r>
          </a:p>
          <a:p>
            <a:pPr marL="342900" indent="-342900" algn="just">
              <a:lnSpc>
                <a:spcPct val="150000"/>
              </a:lnSpc>
              <a:spcAft>
                <a:spcPts val="1000"/>
              </a:spcAft>
              <a:buFont typeface="+mj-lt"/>
              <a:buAutoNum type="alphaLcPeriod"/>
            </a:pPr>
            <a:r>
              <a:rPr lang="en-US" sz="1800" b="1" dirty="0" err="1">
                <a:solidFill>
                  <a:schemeClr val="tx2">
                    <a:lumMod val="50000"/>
                  </a:schemeClr>
                </a:solidFill>
                <a:effectLst/>
                <a:latin typeface="Calibri" panose="020F0502020204030204" pitchFamily="34" charset="0"/>
                <a:ea typeface="Calibri" panose="020F0502020204030204" pitchFamily="34" charset="0"/>
              </a:rPr>
              <a:t>Inovasi</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en-US" sz="1800" b="1" dirty="0" err="1">
                <a:solidFill>
                  <a:schemeClr val="tx2">
                    <a:lumMod val="50000"/>
                  </a:schemeClr>
                </a:solidFill>
                <a:effectLst/>
                <a:latin typeface="Calibri" panose="020F0502020204030204" pitchFamily="34" charset="0"/>
                <a:ea typeface="Calibri" panose="020F0502020204030204" pitchFamily="34" charset="0"/>
              </a:rPr>
              <a:t>ini</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en-US" sz="1800" b="1" dirty="0" err="1">
                <a:solidFill>
                  <a:schemeClr val="tx2">
                    <a:lumMod val="50000"/>
                  </a:schemeClr>
                </a:solidFill>
                <a:effectLst/>
                <a:latin typeface="Calibri" panose="020F0502020204030204" pitchFamily="34" charset="0"/>
                <a:ea typeface="Calibri" panose="020F0502020204030204" pitchFamily="34" charset="0"/>
              </a:rPr>
              <a:t>asli</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en-US" sz="1800" b="1" dirty="0" err="1">
                <a:solidFill>
                  <a:schemeClr val="tx2">
                    <a:lumMod val="50000"/>
                  </a:schemeClr>
                </a:solidFill>
                <a:effectLst/>
                <a:latin typeface="Calibri" panose="020F0502020204030204" pitchFamily="34" charset="0"/>
                <a:ea typeface="Calibri" panose="020F0502020204030204" pitchFamily="34" charset="0"/>
              </a:rPr>
              <a:t>atau</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en-US" sz="1800" b="1" dirty="0" err="1">
                <a:solidFill>
                  <a:schemeClr val="tx2">
                    <a:lumMod val="50000"/>
                  </a:schemeClr>
                </a:solidFill>
                <a:effectLst/>
                <a:latin typeface="Calibri" panose="020F0502020204030204" pitchFamily="34" charset="0"/>
                <a:ea typeface="Calibri" panose="020F0502020204030204" pitchFamily="34" charset="0"/>
              </a:rPr>
              <a:t>orisinil</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en-US" sz="1800" b="1" dirty="0" err="1">
                <a:solidFill>
                  <a:schemeClr val="tx2">
                    <a:lumMod val="50000"/>
                  </a:schemeClr>
                </a:solidFill>
                <a:effectLst/>
                <a:latin typeface="Calibri" panose="020F0502020204030204" pitchFamily="34" charset="0"/>
                <a:ea typeface="Calibri" panose="020F0502020204030204" pitchFamily="34" charset="0"/>
              </a:rPr>
              <a:t>dirumuskan</a:t>
            </a:r>
            <a:r>
              <a:rPr lang="en-US" sz="1800" b="1" dirty="0">
                <a:solidFill>
                  <a:schemeClr val="tx2">
                    <a:lumMod val="50000"/>
                  </a:schemeClr>
                </a:solidFill>
                <a:effectLst/>
                <a:latin typeface="Calibri" panose="020F0502020204030204" pitchFamily="34" charset="0"/>
                <a:ea typeface="Calibri" panose="020F0502020204030204" pitchFamily="34" charset="0"/>
              </a:rPr>
              <a:t> DPMPTSP  </a:t>
            </a:r>
            <a:r>
              <a:rPr lang="en-US" sz="1800" b="1" dirty="0" err="1">
                <a:solidFill>
                  <a:schemeClr val="tx2">
                    <a:lumMod val="50000"/>
                  </a:schemeClr>
                </a:solidFill>
                <a:effectLst/>
                <a:latin typeface="Calibri" panose="020F0502020204030204" pitchFamily="34" charset="0"/>
                <a:ea typeface="Calibri" panose="020F0502020204030204" pitchFamily="34" charset="0"/>
              </a:rPr>
              <a:t>dengan</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en-US" sz="1800" b="1" dirty="0" err="1">
                <a:solidFill>
                  <a:schemeClr val="tx2">
                    <a:lumMod val="50000"/>
                  </a:schemeClr>
                </a:solidFill>
                <a:effectLst/>
                <a:latin typeface="Calibri" panose="020F0502020204030204" pitchFamily="34" charset="0"/>
                <a:ea typeface="Calibri" panose="020F0502020204030204" pitchFamily="34" charset="0"/>
              </a:rPr>
              <a:t>prinsip</a:t>
            </a:r>
            <a:r>
              <a:rPr lang="en-US" sz="1800" b="1" dirty="0">
                <a:solidFill>
                  <a:schemeClr val="tx2">
                    <a:lumMod val="50000"/>
                  </a:schemeClr>
                </a:solidFill>
                <a:effectLst/>
                <a:latin typeface="Calibri" panose="020F0502020204030204" pitchFamily="34" charset="0"/>
                <a:ea typeface="Calibri" panose="020F0502020204030204" pitchFamily="34" charset="0"/>
              </a:rPr>
              <a:t> </a:t>
            </a:r>
            <a:r>
              <a:rPr lang="id-ID" sz="1800" b="1" dirty="0">
                <a:solidFill>
                  <a:schemeClr val="tx2">
                    <a:lumMod val="50000"/>
                  </a:schemeClr>
                </a:solidFill>
                <a:effectLst/>
                <a:latin typeface="Calibri" panose="020F0502020204030204" pitchFamily="34" charset="0"/>
                <a:ea typeface="Calibri" panose="020F0502020204030204" pitchFamily="34" charset="0"/>
              </a:rPr>
              <a:t>efektivitas dan kemudahan penyampaian informasi dan promosi penanaman modal</a:t>
            </a:r>
          </a:p>
          <a:p>
            <a:pPr marL="342900" indent="-342900" algn="just">
              <a:lnSpc>
                <a:spcPct val="150000"/>
              </a:lnSpc>
              <a:spcAft>
                <a:spcPts val="1000"/>
              </a:spcAft>
              <a:buFont typeface="+mj-lt"/>
              <a:buAutoNum type="alphaLcPeriod"/>
            </a:pPr>
            <a:r>
              <a:rPr lang="id-ID" b="1" dirty="0">
                <a:solidFill>
                  <a:schemeClr val="tx2">
                    <a:lumMod val="50000"/>
                  </a:schemeClr>
                </a:solidFill>
                <a:latin typeface="Calibri" panose="020F0502020204030204" pitchFamily="34" charset="0"/>
                <a:cs typeface="Calibri" panose="020F0502020204030204" pitchFamily="34" charset="0"/>
              </a:rPr>
              <a:t>Potensial untuk dikembangkan dan dihubungkan dengan aplikasi lain yang ada di Kabupaten Blitar maupun di daerah lain juga bisa direpilkasi oleh daerah lain</a:t>
            </a:r>
          </a:p>
          <a:p>
            <a:pPr marL="342900" indent="-342900" algn="just">
              <a:lnSpc>
                <a:spcPct val="150000"/>
              </a:lnSpc>
              <a:spcAft>
                <a:spcPts val="1000"/>
              </a:spcAft>
              <a:buFont typeface="+mj-lt"/>
              <a:buAutoNum type="alphaLcPeriod"/>
            </a:pPr>
            <a:r>
              <a:rPr lang="id-ID" b="1" dirty="0">
                <a:solidFill>
                  <a:schemeClr val="tx2">
                    <a:lumMod val="50000"/>
                  </a:schemeClr>
                </a:solidFill>
              </a:rPr>
              <a:t>Adanya Forum Bisnis </a:t>
            </a:r>
            <a:r>
              <a:rPr lang="id-ID" sz="1800" b="1" dirty="0">
                <a:solidFill>
                  <a:schemeClr val="tx2">
                    <a:lumMod val="50000"/>
                  </a:schemeClr>
                </a:solidFill>
                <a:effectLst/>
              </a:rPr>
              <a:t>Sarana Komunikasi/Diskusi antara Pelaku Usaha dan Asosiasi Pelaku Usaha</a:t>
            </a:r>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9" name="Rectangle 8">
            <a:extLst>
              <a:ext uri="{FF2B5EF4-FFF2-40B4-BE49-F238E27FC236}">
                <a16:creationId xmlns:a16="http://schemas.microsoft.com/office/drawing/2014/main" id="{18A7185B-3111-44F2-BCA4-B54A0E337C3F}"/>
              </a:ext>
            </a:extLst>
          </p:cNvPr>
          <p:cNvSpPr/>
          <p:nvPr/>
        </p:nvSpPr>
        <p:spPr>
          <a:xfrm>
            <a:off x="-454182" y="-60380"/>
            <a:ext cx="6234289" cy="769441"/>
          </a:xfrm>
          <a:prstGeom prst="rect">
            <a:avLst/>
          </a:prstGeom>
          <a:noFill/>
        </p:spPr>
        <p:txBody>
          <a:bodyPr wrap="square" lIns="91440" tIns="45720" rIns="91440" bIns="45720">
            <a:spAutoFit/>
          </a:bodyPr>
          <a:lstStyle/>
          <a:p>
            <a:pPr algn="ctr"/>
            <a:r>
              <a:rPr lang="en-US" sz="4400" u="sng" dirty="0" err="1">
                <a:solidFill>
                  <a:schemeClr val="accent6">
                    <a:lumMod val="75000"/>
                  </a:schemeClr>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Keunikan</a:t>
            </a:r>
            <a:r>
              <a:rPr lang="en-US" sz="4400" u="sng" dirty="0">
                <a:solidFill>
                  <a:schemeClr val="accent6">
                    <a:lumMod val="75000"/>
                  </a:schemeClr>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 </a:t>
            </a:r>
            <a:r>
              <a:rPr lang="id-ID" sz="4400" u="sng" dirty="0">
                <a:solidFill>
                  <a:schemeClr val="accent6">
                    <a:lumMod val="75000"/>
                  </a:schemeClr>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Si JaBRIC</a:t>
            </a:r>
            <a:endParaRPr lang="en-US" sz="11500" i="1" u="sng" cap="none" spc="0" dirty="0">
              <a:ln w="12700">
                <a:solidFill>
                  <a:schemeClr val="accent1"/>
                </a:solidFill>
                <a:prstDash val="solid"/>
              </a:ln>
              <a:solidFill>
                <a:schemeClr val="accent6">
                  <a:lumMod val="75000"/>
                </a:schemeClr>
              </a:solidFill>
              <a:effectLst>
                <a:outerShdw blurRad="50800" dist="63500" dir="11520000" algn="ctr" rotWithShape="0">
                  <a:schemeClr val="tx1">
                    <a:lumMod val="95000"/>
                    <a:lumOff val="5000"/>
                  </a:schemeClr>
                </a:outerShdw>
              </a:effectLst>
              <a:latin typeface="Britannic Bold" panose="020B0903060703020204" pitchFamily="34" charset="0"/>
            </a:endParaRPr>
          </a:p>
        </p:txBody>
      </p:sp>
      <p:sp>
        <p:nvSpPr>
          <p:cNvPr id="5" name="TextBox 4">
            <a:extLst>
              <a:ext uri="{FF2B5EF4-FFF2-40B4-BE49-F238E27FC236}">
                <a16:creationId xmlns:a16="http://schemas.microsoft.com/office/drawing/2014/main" id="{8C4DCA49-BE60-451A-BA33-CEE5B9BABD6E}"/>
              </a:ext>
            </a:extLst>
          </p:cNvPr>
          <p:cNvSpPr txBox="1"/>
          <p:nvPr/>
        </p:nvSpPr>
        <p:spPr>
          <a:xfrm>
            <a:off x="4037427" y="2729132"/>
            <a:ext cx="914400" cy="914400"/>
          </a:xfrm>
          <a:prstGeom prst="rect">
            <a:avLst/>
          </a:prstGeom>
          <a:noFill/>
        </p:spPr>
        <p:txBody>
          <a:bodyPr wrap="square" rtlCol="0">
            <a:spAutoFit/>
          </a:bodyPr>
          <a:lstStyle/>
          <a:p>
            <a:endParaRPr lang="id-ID" dirty="0"/>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990" y="241383"/>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325835"/>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5372"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effectLst>
                <a:outerShdw blurRad="38100" dist="38100" dir="2700000" algn="tl">
                  <a:srgbClr val="000000">
                    <a:alpha val="43137"/>
                  </a:srgbClr>
                </a:outerShdw>
              </a:effectLst>
              <a:latin typeface="Gill Sans Ultra Bold" panose="020B0A02020104020203" pitchFamily="34" charset="0"/>
            </a:endParaRPr>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9" name="Arrow: Pentagon 8">
            <a:extLst>
              <a:ext uri="{FF2B5EF4-FFF2-40B4-BE49-F238E27FC236}">
                <a16:creationId xmlns:a16="http://schemas.microsoft.com/office/drawing/2014/main" id="{18A7185B-3111-44F2-BCA4-B54A0E337C3F}"/>
              </a:ext>
            </a:extLst>
          </p:cNvPr>
          <p:cNvSpPr/>
          <p:nvPr/>
        </p:nvSpPr>
        <p:spPr>
          <a:xfrm>
            <a:off x="159986" y="163841"/>
            <a:ext cx="1831207" cy="6119486"/>
          </a:xfrm>
          <a:prstGeom prst="homePlate">
            <a:avLst/>
          </a:prstGeom>
        </p:spPr>
        <p:style>
          <a:lnRef idx="0">
            <a:schemeClr val="accent3"/>
          </a:lnRef>
          <a:fillRef idx="3">
            <a:schemeClr val="accent3"/>
          </a:fillRef>
          <a:effectRef idx="3">
            <a:schemeClr val="accent3"/>
          </a:effectRef>
          <a:fontRef idx="minor">
            <a:schemeClr val="lt1"/>
          </a:fontRef>
        </p:style>
        <p:txBody>
          <a:bodyPr vert="wordArtVert" wrap="square" lIns="91440" tIns="45720" rIns="91440" bIns="45720">
            <a:spAutoFit/>
          </a:bodyPr>
          <a:lstStyle/>
          <a:p>
            <a:pPr algn="ctr"/>
            <a:r>
              <a:rPr lang="en-US"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T</a:t>
            </a:r>
            <a:r>
              <a:rPr lang="id-ID"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entang</a:t>
            </a:r>
          </a:p>
          <a:p>
            <a:pPr algn="ctr"/>
            <a:r>
              <a:rPr lang="id-ID"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SiJaBRIC</a:t>
            </a:r>
            <a:endParaRPr lang="en-US" sz="8800" i="1" cap="none" spc="0" dirty="0">
              <a:ln w="12700">
                <a:solidFill>
                  <a:schemeClr val="accent1"/>
                </a:solidFill>
                <a:prstDash val="solid"/>
              </a:ln>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ndParaRPr>
          </a:p>
        </p:txBody>
      </p:sp>
      <p:sp>
        <p:nvSpPr>
          <p:cNvPr id="5" name="TextBox 4">
            <a:extLst>
              <a:ext uri="{FF2B5EF4-FFF2-40B4-BE49-F238E27FC236}">
                <a16:creationId xmlns:a16="http://schemas.microsoft.com/office/drawing/2014/main" id="{8C4DCA49-BE60-451A-BA33-CEE5B9BABD6E}"/>
              </a:ext>
            </a:extLst>
          </p:cNvPr>
          <p:cNvSpPr txBox="1"/>
          <p:nvPr/>
        </p:nvSpPr>
        <p:spPr>
          <a:xfrm>
            <a:off x="4037427" y="2729132"/>
            <a:ext cx="914400" cy="914400"/>
          </a:xfrm>
          <a:prstGeom prst="rect">
            <a:avLst/>
          </a:prstGeom>
          <a:noFill/>
        </p:spPr>
        <p:txBody>
          <a:bodyPr wrap="square" rtlCol="0">
            <a:spAutoFit/>
          </a:bodyPr>
          <a:lstStyle/>
          <a:p>
            <a:endParaRPr lang="id-ID" dirty="0"/>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3841"/>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247900" y="3970050"/>
            <a:ext cx="4648200" cy="2862322"/>
          </a:xfrm>
          <a:prstGeom prst="rect">
            <a:avLst/>
          </a:prstGeom>
          <a:noFill/>
        </p:spPr>
        <p:txBody>
          <a:bodyPr wrap="square" rtlCol="0">
            <a:spAutoFit/>
          </a:bodyPr>
          <a:lstStyle/>
          <a:p>
            <a:r>
              <a:rPr lang="en-US" sz="2000" dirty="0" err="1"/>
              <a:t>Tampilan</a:t>
            </a:r>
            <a:r>
              <a:rPr lang="en-US" sz="2000" dirty="0"/>
              <a:t> </a:t>
            </a:r>
            <a:r>
              <a:rPr lang="en-US" sz="2000" dirty="0" err="1"/>
              <a:t>halaman</a:t>
            </a:r>
            <a:r>
              <a:rPr lang="en-US" sz="2000" dirty="0"/>
              <a:t> Utama </a:t>
            </a:r>
            <a:r>
              <a:rPr lang="id-ID" sz="2000" dirty="0"/>
              <a:t>/ Beranda </a:t>
            </a:r>
            <a:r>
              <a:rPr lang="en-US" sz="2000" dirty="0"/>
              <a:t>Si </a:t>
            </a:r>
            <a:r>
              <a:rPr lang="en-US" sz="2000" dirty="0" err="1"/>
              <a:t>JaBRIC</a:t>
            </a:r>
            <a:r>
              <a:rPr lang="en-US" sz="2000" dirty="0"/>
              <a:t> </a:t>
            </a:r>
            <a:r>
              <a:rPr lang="id-ID" sz="2000" dirty="0"/>
              <a:t>yang menampilkan menu pilihan:</a:t>
            </a:r>
          </a:p>
          <a:p>
            <a:pPr marL="285750" indent="-285750">
              <a:buFont typeface="Wingdings" panose="05000000000000000000" pitchFamily="2" charset="2"/>
              <a:buChar char="v"/>
            </a:pPr>
            <a:r>
              <a:rPr lang="id-ID" sz="2000" dirty="0"/>
              <a:t>Tentang RUPM</a:t>
            </a:r>
          </a:p>
          <a:p>
            <a:pPr marL="285750" indent="-285750">
              <a:buFont typeface="Wingdings" panose="05000000000000000000" pitchFamily="2" charset="2"/>
              <a:buChar char="v"/>
            </a:pPr>
            <a:r>
              <a:rPr lang="id-ID" sz="2000" dirty="0"/>
              <a:t>Peta Potensi</a:t>
            </a:r>
          </a:p>
          <a:p>
            <a:pPr marL="285750" indent="-285750">
              <a:buFont typeface="Wingdings" panose="05000000000000000000" pitchFamily="2" charset="2"/>
              <a:buChar char="v"/>
            </a:pPr>
            <a:r>
              <a:rPr lang="id-ID" sz="2000" dirty="0"/>
              <a:t>Data Potensi Investasi</a:t>
            </a:r>
          </a:p>
          <a:p>
            <a:pPr marL="285750" indent="-285750">
              <a:buFont typeface="Wingdings" panose="05000000000000000000" pitchFamily="2" charset="2"/>
              <a:buChar char="v"/>
            </a:pPr>
            <a:r>
              <a:rPr lang="id-ID" sz="2000" dirty="0"/>
              <a:t>Peluang Investasi Forum Bisnis</a:t>
            </a:r>
          </a:p>
          <a:p>
            <a:pPr marL="285750" indent="-285750">
              <a:buFont typeface="Wingdings" panose="05000000000000000000" pitchFamily="2" charset="2"/>
              <a:buChar char="v"/>
            </a:pPr>
            <a:r>
              <a:rPr lang="id-ID" sz="2000" dirty="0"/>
              <a:t>Forum Diskusi</a:t>
            </a:r>
          </a:p>
          <a:p>
            <a:pPr marL="285750" indent="-285750">
              <a:buFont typeface="Wingdings" panose="05000000000000000000" pitchFamily="2" charset="2"/>
              <a:buChar char="v"/>
            </a:pPr>
            <a:r>
              <a:rPr lang="id-ID" sz="2000" dirty="0"/>
              <a:t>Kontak </a:t>
            </a:r>
          </a:p>
          <a:p>
            <a:pPr marL="285750" indent="-285750">
              <a:buFont typeface="Wingdings" panose="05000000000000000000" pitchFamily="2" charset="2"/>
              <a:buChar char="v"/>
            </a:pPr>
            <a:endParaRPr lang="en-US" sz="2000"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9431" y="609601"/>
            <a:ext cx="6324600" cy="3352800"/>
          </a:xfrm>
          <a:prstGeom prst="rect">
            <a:avLst/>
          </a:prstGeom>
        </p:spPr>
      </p:pic>
      <p:sp>
        <p:nvSpPr>
          <p:cNvPr id="2" name="TextBox 1">
            <a:extLst>
              <a:ext uri="{FF2B5EF4-FFF2-40B4-BE49-F238E27FC236}">
                <a16:creationId xmlns:a16="http://schemas.microsoft.com/office/drawing/2014/main" id="{029A0A93-9A4C-40D1-80C1-6F98911F3E87}"/>
              </a:ext>
            </a:extLst>
          </p:cNvPr>
          <p:cNvSpPr txBox="1"/>
          <p:nvPr/>
        </p:nvSpPr>
        <p:spPr>
          <a:xfrm>
            <a:off x="1447800" y="246087"/>
            <a:ext cx="4343400" cy="442674"/>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sz="2000" dirty="0">
                <a:solidFill>
                  <a:schemeClr val="tx1">
                    <a:lumMod val="95000"/>
                    <a:lumOff val="5000"/>
                  </a:schemeClr>
                </a:solidFill>
                <a:hlinkClick r:id="rId5"/>
              </a:rPr>
              <a:t>      http://bric.dpmptsp.blitarkab.go.id</a:t>
            </a:r>
            <a:r>
              <a:rPr lang="id-ID" sz="2000" dirty="0">
                <a:solidFill>
                  <a:schemeClr val="tx1">
                    <a:lumMod val="95000"/>
                    <a:lumOff val="5000"/>
                  </a:schemeClr>
                </a:solidFill>
              </a:rPr>
              <a:t>   </a:t>
            </a:r>
          </a:p>
        </p:txBody>
      </p:sp>
      <p:pic>
        <p:nvPicPr>
          <p:cNvPr id="16" name="Picture 15">
            <a:extLst>
              <a:ext uri="{FF2B5EF4-FFF2-40B4-BE49-F238E27FC236}">
                <a16:creationId xmlns:a16="http://schemas.microsoft.com/office/drawing/2014/main" id="{2FF3FF99-4E8E-498A-BFE9-78735B00720E}"/>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564086" y="326844"/>
            <a:ext cx="280589" cy="280589"/>
          </a:xfrm>
          <a:prstGeom prst="rect">
            <a:avLst/>
          </a:prstGeom>
        </p:spPr>
      </p:pic>
    </p:spTree>
    <p:extLst>
      <p:ext uri="{BB962C8B-B14F-4D97-AF65-F5344CB8AC3E}">
        <p14:creationId xmlns:p14="http://schemas.microsoft.com/office/powerpoint/2010/main" val="3157472642"/>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id-ID">
              <a:solidFill>
                <a:srgbClr val="003366"/>
              </a:solidFill>
              <a:latin typeface="Arial" charset="0"/>
            </a:endParaRPr>
          </a:p>
        </p:txBody>
      </p:sp>
      <p:sp>
        <p:nvSpPr>
          <p:cNvPr id="19" name="Flowchart: Document 18">
            <a:extLst>
              <a:ext uri="{FF2B5EF4-FFF2-40B4-BE49-F238E27FC236}">
                <a16:creationId xmlns:a16="http://schemas.microsoft.com/office/drawing/2014/main" id="{FB0D0F3A-5465-4EDC-B8CE-6660225750D8}"/>
              </a:ext>
            </a:extLst>
          </p:cNvPr>
          <p:cNvSpPr/>
          <p:nvPr/>
        </p:nvSpPr>
        <p:spPr>
          <a:xfrm>
            <a:off x="125372" y="114300"/>
            <a:ext cx="8826897" cy="6629400"/>
          </a:xfrm>
          <a:prstGeom prst="flowChartDocument">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sz="7200" dirty="0">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effectLst>
                <a:outerShdw blurRad="38100" dist="38100" dir="2700000" algn="tl">
                  <a:srgbClr val="000000">
                    <a:alpha val="43137"/>
                  </a:srgbClr>
                </a:outerShdw>
              </a:effectLst>
              <a:latin typeface="Gill Sans Ultra Bold" panose="020B0A02020104020203" pitchFamily="34" charset="0"/>
            </a:endParaRPr>
          </a:p>
        </p:txBody>
      </p:sp>
      <p:sp>
        <p:nvSpPr>
          <p:cNvPr id="8" name="Rectangle 7">
            <a:extLst>
              <a:ext uri="{FF2B5EF4-FFF2-40B4-BE49-F238E27FC236}">
                <a16:creationId xmlns:a16="http://schemas.microsoft.com/office/drawing/2014/main" id="{B1439830-81E8-48FE-84E4-ECBC6A0BE40A}"/>
              </a:ext>
            </a:extLst>
          </p:cNvPr>
          <p:cNvSpPr/>
          <p:nvPr/>
        </p:nvSpPr>
        <p:spPr>
          <a:xfrm>
            <a:off x="6507567" y="5783074"/>
            <a:ext cx="2442357" cy="892552"/>
          </a:xfrm>
          <a:prstGeom prst="rect">
            <a:avLst/>
          </a:prstGeom>
          <a:noFill/>
        </p:spPr>
        <p:txBody>
          <a:bodyPr wrap="square" lIns="91440" tIns="45720" rIns="91440" bIns="45720">
            <a:spAutoFit/>
          </a:bodyPr>
          <a:lstStyle/>
          <a:p>
            <a:pPr algn="ctr"/>
            <a:r>
              <a:rPr lang="id-ID" sz="3600" b="1" dirty="0">
                <a:ln w="12700">
                  <a:solidFill>
                    <a:schemeClr val="accent3">
                      <a:lumMod val="50000"/>
                    </a:schemeClr>
                  </a:solidFill>
                  <a:prstDash val="solid"/>
                </a:ln>
                <a:effectLst>
                  <a:innerShdw blurRad="177800">
                    <a:schemeClr val="accent3">
                      <a:lumMod val="50000"/>
                    </a:schemeClr>
                  </a:innerShdw>
                </a:effectLst>
              </a:rPr>
              <a:t>dpmptsp</a:t>
            </a:r>
          </a:p>
          <a:p>
            <a:pPr algn="r"/>
            <a:r>
              <a:rPr lang="id-ID" sz="1400" b="1" dirty="0">
                <a:ln w="12700">
                  <a:solidFill>
                    <a:schemeClr val="accent3">
                      <a:lumMod val="50000"/>
                    </a:schemeClr>
                  </a:solidFill>
                  <a:prstDash val="solid"/>
                </a:ln>
                <a:effectLst>
                  <a:innerShdw blurRad="177800">
                    <a:schemeClr val="accent3">
                      <a:lumMod val="50000"/>
                    </a:schemeClr>
                  </a:innerShdw>
                </a:effectLst>
              </a:rPr>
              <a:t>Kab. Blitar</a:t>
            </a:r>
          </a:p>
        </p:txBody>
      </p:sp>
      <p:sp>
        <p:nvSpPr>
          <p:cNvPr id="5" name="TextBox 4">
            <a:extLst>
              <a:ext uri="{FF2B5EF4-FFF2-40B4-BE49-F238E27FC236}">
                <a16:creationId xmlns:a16="http://schemas.microsoft.com/office/drawing/2014/main" id="{8C4DCA49-BE60-451A-BA33-CEE5B9BABD6E}"/>
              </a:ext>
            </a:extLst>
          </p:cNvPr>
          <p:cNvSpPr txBox="1"/>
          <p:nvPr/>
        </p:nvSpPr>
        <p:spPr>
          <a:xfrm>
            <a:off x="4037427" y="2729132"/>
            <a:ext cx="914400" cy="914400"/>
          </a:xfrm>
          <a:prstGeom prst="rect">
            <a:avLst/>
          </a:prstGeom>
          <a:noFill/>
        </p:spPr>
        <p:txBody>
          <a:bodyPr wrap="square" rtlCol="0">
            <a:spAutoFit/>
          </a:bodyPr>
          <a:lstStyle/>
          <a:p>
            <a:endParaRPr lang="id-ID" dirty="0"/>
          </a:p>
        </p:txBody>
      </p:sp>
      <p:sp>
        <p:nvSpPr>
          <p:cNvPr id="10" name="Rectangle 9"/>
          <p:cNvSpPr/>
          <p:nvPr/>
        </p:nvSpPr>
        <p:spPr>
          <a:xfrm>
            <a:off x="1660525" y="229661"/>
            <a:ext cx="3657601" cy="584775"/>
          </a:xfrm>
          <a:prstGeom prst="rect">
            <a:avLst/>
          </a:prstGeom>
          <a:noFill/>
          <a:ln>
            <a:noFill/>
          </a:ln>
        </p:spPr>
        <p:txBody>
          <a:bodyPr wrap="square" lIns="91440" tIns="45720" rIns="91440" bIns="45720">
            <a:spAutoFit/>
          </a:bodyPr>
          <a:lstStyle/>
          <a:p>
            <a:r>
              <a:rPr lang="en-US" sz="3200" b="1" cap="none" spc="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Bookman Old Style" pitchFamily="18" charset="0"/>
              </a:rPr>
              <a:t>Menu Si </a:t>
            </a:r>
            <a:r>
              <a:rPr lang="en-US" sz="3200" b="1" cap="none" spc="0" dirty="0" err="1">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Bookman Old Style" pitchFamily="18" charset="0"/>
              </a:rPr>
              <a:t>JaBRIC</a:t>
            </a:r>
            <a:endParaRPr lang="en-US" sz="3200" b="1" cap="none" spc="0"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latin typeface="Bookman Old Style" pitchFamily="18" charset="0"/>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3841"/>
            <a:ext cx="2159000" cy="44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0232" y="1019272"/>
            <a:ext cx="6278968" cy="4467128"/>
          </a:xfrm>
          <a:prstGeom prst="rect">
            <a:avLst/>
          </a:prstGeom>
        </p:spPr>
      </p:pic>
      <p:sp>
        <p:nvSpPr>
          <p:cNvPr id="9" name="Arrow: Pentagon 8">
            <a:extLst>
              <a:ext uri="{FF2B5EF4-FFF2-40B4-BE49-F238E27FC236}">
                <a16:creationId xmlns:a16="http://schemas.microsoft.com/office/drawing/2014/main" id="{104E28FE-6E8E-43CA-A904-5E1507F9344B}"/>
              </a:ext>
            </a:extLst>
          </p:cNvPr>
          <p:cNvSpPr/>
          <p:nvPr/>
        </p:nvSpPr>
        <p:spPr>
          <a:xfrm>
            <a:off x="159986" y="163841"/>
            <a:ext cx="1831207" cy="6119486"/>
          </a:xfrm>
          <a:prstGeom prst="homePlate">
            <a:avLst/>
          </a:prstGeom>
        </p:spPr>
        <p:style>
          <a:lnRef idx="0">
            <a:schemeClr val="accent3"/>
          </a:lnRef>
          <a:fillRef idx="3">
            <a:schemeClr val="accent3"/>
          </a:fillRef>
          <a:effectRef idx="3">
            <a:schemeClr val="accent3"/>
          </a:effectRef>
          <a:fontRef idx="minor">
            <a:schemeClr val="lt1"/>
          </a:fontRef>
        </p:style>
        <p:txBody>
          <a:bodyPr vert="wordArtVert" wrap="square" lIns="91440" tIns="45720" rIns="91440" bIns="45720">
            <a:spAutoFit/>
          </a:bodyPr>
          <a:lstStyle/>
          <a:p>
            <a:pPr algn="ctr"/>
            <a:r>
              <a:rPr lang="en-US"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T</a:t>
            </a:r>
            <a:r>
              <a:rPr lang="id-ID"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entang</a:t>
            </a:r>
          </a:p>
          <a:p>
            <a:pPr algn="ctr"/>
            <a:r>
              <a:rPr lang="id-ID" sz="3600" dirty="0">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a typeface="Calibri" panose="020F0502020204030204" pitchFamily="34" charset="0"/>
              </a:rPr>
              <a:t>SiJaBRIC</a:t>
            </a:r>
            <a:endParaRPr lang="en-US" sz="8800" i="1" cap="none" spc="0" dirty="0">
              <a:ln w="12700">
                <a:solidFill>
                  <a:schemeClr val="accent1"/>
                </a:solidFill>
                <a:prstDash val="solid"/>
              </a:ln>
              <a:solidFill>
                <a:schemeClr val="bg1"/>
              </a:solidFill>
              <a:effectLst>
                <a:outerShdw blurRad="50800" dist="63500" dir="11520000" algn="ctr" rotWithShape="0">
                  <a:schemeClr val="tx1">
                    <a:lumMod val="95000"/>
                    <a:lumOff val="5000"/>
                  </a:schemeClr>
                </a:outerShdw>
              </a:effectLst>
              <a:latin typeface="Britannic Bold" panose="020B0903060703020204" pitchFamily="34" charset="0"/>
            </a:endParaRPr>
          </a:p>
        </p:txBody>
      </p:sp>
    </p:spTree>
    <p:extLst>
      <p:ext uri="{BB962C8B-B14F-4D97-AF65-F5344CB8AC3E}">
        <p14:creationId xmlns:p14="http://schemas.microsoft.com/office/powerpoint/2010/main" val="165443383"/>
      </p:ext>
    </p:extLst>
  </p:cSld>
  <p:clrMapOvr>
    <a:masterClrMapping/>
  </p:clrMapOvr>
  <mc:AlternateContent xmlns:mc="http://schemas.openxmlformats.org/markup-compatibility/2006" xmlns:p14="http://schemas.microsoft.com/office/powerpoint/2010/main">
    <mc:Choice Requires="p14">
      <p:transition spd="slow" p14:dur="1600" advTm="4104">
        <p14:gallery dir="l"/>
      </p:transition>
    </mc:Choice>
    <mc:Fallback xmlns="">
      <p:transition spd="slow" advTm="4104">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2089</TotalTime>
  <Words>597</Words>
  <Application>Microsoft Office PowerPoint</Application>
  <PresentationFormat>On-screen Show (4:3)</PresentationFormat>
  <Paragraphs>90</Paragraphs>
  <Slides>11</Slides>
  <Notes>10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11</vt:i4>
      </vt:variant>
      <vt:variant>
        <vt:lpstr>Custom Shows</vt:lpstr>
      </vt:variant>
      <vt:variant>
        <vt:i4>1</vt:i4>
      </vt:variant>
    </vt:vector>
  </HeadingPairs>
  <TitlesOfParts>
    <vt:vector size="23" baseType="lpstr">
      <vt:lpstr>Arial</vt:lpstr>
      <vt:lpstr>Bahnschrift SemiBold</vt:lpstr>
      <vt:lpstr>Bookman Old Style</vt:lpstr>
      <vt:lpstr>Bradley Hand ITC</vt:lpstr>
      <vt:lpstr>Britannic Bold</vt:lpstr>
      <vt:lpstr>Calibri</vt:lpstr>
      <vt:lpstr>Cooper Black</vt:lpstr>
      <vt:lpstr>Franklin Gothic Demi</vt:lpstr>
      <vt:lpstr>Gill Sans Ultra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GUN</dc:creator>
  <cp:lastModifiedBy>emilia rahma</cp:lastModifiedBy>
  <cp:revision>97</cp:revision>
  <cp:lastPrinted>2021-03-31T02:42:28Z</cp:lastPrinted>
  <dcterms:created xsi:type="dcterms:W3CDTF">2018-12-09T12:33:05Z</dcterms:created>
  <dcterms:modified xsi:type="dcterms:W3CDTF">2022-07-13T03:18:21Z</dcterms:modified>
</cp:coreProperties>
</file>